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72" r:id="rId5"/>
    <p:sldId id="261" r:id="rId6"/>
    <p:sldId id="273" r:id="rId7"/>
    <p:sldId id="262" r:id="rId8"/>
    <p:sldId id="275" r:id="rId9"/>
    <p:sldId id="263" r:id="rId10"/>
    <p:sldId id="264" r:id="rId11"/>
    <p:sldId id="265" r:id="rId12"/>
    <p:sldId id="266" r:id="rId13"/>
    <p:sldId id="267" r:id="rId14"/>
    <p:sldId id="268" r:id="rId15"/>
    <p:sldId id="274" r:id="rId16"/>
    <p:sldId id="269"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0000"/>
    <a:srgbClr val="1E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3" d="100"/>
          <a:sy n="53" d="100"/>
        </p:scale>
        <p:origin x="1214" y="3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ithem ali" userId="cfccb8656d55dd56" providerId="LiveId" clId="{F8BF0742-02F9-47F0-838D-6945764A1826}"/>
    <pc:docChg chg="custSel modSld">
      <pc:chgData name="haithem ali" userId="cfccb8656d55dd56" providerId="LiveId" clId="{F8BF0742-02F9-47F0-838D-6945764A1826}" dt="2021-04-23T19:00:08.575" v="1"/>
      <pc:docMkLst>
        <pc:docMk/>
      </pc:docMkLst>
      <pc:sldChg chg="addSp delSp modSp mod">
        <pc:chgData name="haithem ali" userId="cfccb8656d55dd56" providerId="LiveId" clId="{F8BF0742-02F9-47F0-838D-6945764A1826}" dt="2021-04-23T19:00:08.575" v="1"/>
        <pc:sldMkLst>
          <pc:docMk/>
          <pc:sldMk cId="3044364611" sldId="258"/>
        </pc:sldMkLst>
        <pc:picChg chg="add mod">
          <ac:chgData name="haithem ali" userId="cfccb8656d55dd56" providerId="LiveId" clId="{F8BF0742-02F9-47F0-838D-6945764A1826}" dt="2021-04-23T19:00:08.575" v="1"/>
          <ac:picMkLst>
            <pc:docMk/>
            <pc:sldMk cId="3044364611" sldId="258"/>
            <ac:picMk id="10" creationId="{36C2AC74-ADEF-4E38-A661-87B4E213337B}"/>
          </ac:picMkLst>
        </pc:picChg>
        <pc:picChg chg="del">
          <ac:chgData name="haithem ali" userId="cfccb8656d55dd56" providerId="LiveId" clId="{F8BF0742-02F9-47F0-838D-6945764A1826}" dt="2021-04-23T19:00:05.459" v="0" actId="478"/>
          <ac:picMkLst>
            <pc:docMk/>
            <pc:sldMk cId="3044364611" sldId="258"/>
            <ac:picMk id="11" creationId="{00000000-0000-0000-0000-000000000000}"/>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020F8C5-7EAC-4468-8395-5153EE9AA568}" type="doc">
      <dgm:prSet loTypeId="urn:microsoft.com/office/officeart/2005/8/layout/radial1" loCatId="cycle" qsTypeId="urn:microsoft.com/office/officeart/2005/8/quickstyle/3d2" qsCatId="3D" csTypeId="urn:microsoft.com/office/officeart/2005/8/colors/colorful4" csCatId="colorful" phldr="1"/>
      <dgm:spPr/>
      <dgm:t>
        <a:bodyPr/>
        <a:lstStyle/>
        <a:p>
          <a:endParaRPr lang="en-US"/>
        </a:p>
      </dgm:t>
    </dgm:pt>
    <dgm:pt modelId="{84DE3A52-19D8-480A-A64E-A7B883F37350}">
      <dgm:prSet phldrT="[Text]" custT="1"/>
      <dgm:spPr/>
      <dgm:t>
        <a:bodyPr/>
        <a:lstStyle/>
        <a:p>
          <a:r>
            <a:rPr lang="en-US" sz="2400" b="1" dirty="0">
              <a:solidFill>
                <a:schemeClr val="tx2">
                  <a:lumMod val="50000"/>
                </a:schemeClr>
              </a:solidFill>
            </a:rPr>
            <a:t>OUTCOME</a:t>
          </a:r>
        </a:p>
      </dgm:t>
    </dgm:pt>
    <dgm:pt modelId="{F912586F-BF16-448F-8755-40D082F3BC63}" type="parTrans" cxnId="{EC8DA0F4-D090-4C95-82A5-80F3122FC71C}">
      <dgm:prSet/>
      <dgm:spPr/>
      <dgm:t>
        <a:bodyPr/>
        <a:lstStyle/>
        <a:p>
          <a:endParaRPr lang="en-US"/>
        </a:p>
      </dgm:t>
    </dgm:pt>
    <dgm:pt modelId="{3EAC8476-C83A-4B1D-B119-61A7F856CC1C}" type="sibTrans" cxnId="{EC8DA0F4-D090-4C95-82A5-80F3122FC71C}">
      <dgm:prSet/>
      <dgm:spPr/>
      <dgm:t>
        <a:bodyPr/>
        <a:lstStyle/>
        <a:p>
          <a:endParaRPr lang="en-US"/>
        </a:p>
      </dgm:t>
    </dgm:pt>
    <dgm:pt modelId="{04D351BE-686F-46CC-BFD3-BB1961E46ABB}">
      <dgm:prSet phldrT="[Text]" custT="1"/>
      <dgm:spPr/>
      <dgm:t>
        <a:bodyPr/>
        <a:lstStyle/>
        <a:p>
          <a:r>
            <a:rPr lang="en-US" sz="1800" b="1" dirty="0">
              <a:solidFill>
                <a:srgbClr val="002060"/>
              </a:solidFill>
            </a:rPr>
            <a:t>KNOWLEDGE</a:t>
          </a:r>
        </a:p>
      </dgm:t>
    </dgm:pt>
    <dgm:pt modelId="{E3C504B4-534A-4810-84BD-21AFBB809C28}" type="parTrans" cxnId="{097391BB-FA37-4596-908E-ED1B13724236}">
      <dgm:prSet/>
      <dgm:spPr/>
      <dgm:t>
        <a:bodyPr/>
        <a:lstStyle/>
        <a:p>
          <a:endParaRPr lang="en-US" dirty="0"/>
        </a:p>
      </dgm:t>
    </dgm:pt>
    <dgm:pt modelId="{FB985967-F41D-48CC-A994-BC784AC54758}" type="sibTrans" cxnId="{097391BB-FA37-4596-908E-ED1B13724236}">
      <dgm:prSet/>
      <dgm:spPr/>
      <dgm:t>
        <a:bodyPr/>
        <a:lstStyle/>
        <a:p>
          <a:endParaRPr lang="en-US"/>
        </a:p>
      </dgm:t>
    </dgm:pt>
    <dgm:pt modelId="{A5DAB14B-5A09-4FD9-A0FC-5C6D45601CE5}">
      <dgm:prSet phldrT="[Text]"/>
      <dgm:spPr/>
      <dgm:t>
        <a:bodyPr/>
        <a:lstStyle/>
        <a:p>
          <a:r>
            <a:rPr lang="en-US" b="1" dirty="0">
              <a:solidFill>
                <a:srgbClr val="002060"/>
              </a:solidFill>
            </a:rPr>
            <a:t>ATTITUDE</a:t>
          </a:r>
        </a:p>
      </dgm:t>
    </dgm:pt>
    <dgm:pt modelId="{5684A68F-0FE9-4732-9F66-139254C95419}" type="parTrans" cxnId="{8E09DEF9-F40B-49FA-89FD-6A3AA04E0029}">
      <dgm:prSet/>
      <dgm:spPr/>
      <dgm:t>
        <a:bodyPr/>
        <a:lstStyle/>
        <a:p>
          <a:endParaRPr lang="en-US" dirty="0"/>
        </a:p>
      </dgm:t>
    </dgm:pt>
    <dgm:pt modelId="{243389C3-EDF1-404A-89EC-617AB76C2210}" type="sibTrans" cxnId="{8E09DEF9-F40B-49FA-89FD-6A3AA04E0029}">
      <dgm:prSet/>
      <dgm:spPr/>
      <dgm:t>
        <a:bodyPr/>
        <a:lstStyle/>
        <a:p>
          <a:endParaRPr lang="en-US"/>
        </a:p>
      </dgm:t>
    </dgm:pt>
    <dgm:pt modelId="{6A848531-B554-46B1-B8F5-FCE5B5DA2EC8}">
      <dgm:prSet phldrT="[Text]"/>
      <dgm:spPr/>
      <dgm:t>
        <a:bodyPr/>
        <a:lstStyle/>
        <a:p>
          <a:r>
            <a:rPr lang="en-US" b="1" dirty="0">
              <a:solidFill>
                <a:srgbClr val="FFFF00"/>
              </a:solidFill>
            </a:rPr>
            <a:t>SKILLS</a:t>
          </a:r>
        </a:p>
      </dgm:t>
    </dgm:pt>
    <dgm:pt modelId="{B82409F9-F8DC-494C-A862-9A1456298602}" type="parTrans" cxnId="{639F18B9-F67E-468D-955B-D3AB83CE5FA9}">
      <dgm:prSet/>
      <dgm:spPr/>
      <dgm:t>
        <a:bodyPr/>
        <a:lstStyle/>
        <a:p>
          <a:endParaRPr lang="en-US" dirty="0"/>
        </a:p>
      </dgm:t>
    </dgm:pt>
    <dgm:pt modelId="{52ACE10E-8ED9-4152-94F3-88FA6308727E}" type="sibTrans" cxnId="{639F18B9-F67E-468D-955B-D3AB83CE5FA9}">
      <dgm:prSet/>
      <dgm:spPr/>
      <dgm:t>
        <a:bodyPr/>
        <a:lstStyle/>
        <a:p>
          <a:endParaRPr lang="en-US"/>
        </a:p>
      </dgm:t>
    </dgm:pt>
    <dgm:pt modelId="{5E93816E-236F-4FFF-8A24-4E475CC24331}" type="pres">
      <dgm:prSet presAssocID="{3020F8C5-7EAC-4468-8395-5153EE9AA568}" presName="cycle" presStyleCnt="0">
        <dgm:presLayoutVars>
          <dgm:chMax val="1"/>
          <dgm:dir/>
          <dgm:animLvl val="ctr"/>
          <dgm:resizeHandles val="exact"/>
        </dgm:presLayoutVars>
      </dgm:prSet>
      <dgm:spPr/>
    </dgm:pt>
    <dgm:pt modelId="{EA1779DD-B425-4B9B-97C0-E23B6B1BE5AF}" type="pres">
      <dgm:prSet presAssocID="{84DE3A52-19D8-480A-A64E-A7B883F37350}" presName="centerShape" presStyleLbl="node0" presStyleIdx="0" presStyleCnt="1" custScaleX="155363" custScaleY="127486" custLinFactNeighborX="270" custLinFactNeighborY="7786"/>
      <dgm:spPr/>
    </dgm:pt>
    <dgm:pt modelId="{332565B3-2679-4A7F-B2EF-43B8A8448399}" type="pres">
      <dgm:prSet presAssocID="{E3C504B4-534A-4810-84BD-21AFBB809C28}" presName="Name9" presStyleLbl="parChTrans1D2" presStyleIdx="0" presStyleCnt="3"/>
      <dgm:spPr/>
    </dgm:pt>
    <dgm:pt modelId="{B8637CB1-29CE-4A4B-B8D0-481449863612}" type="pres">
      <dgm:prSet presAssocID="{E3C504B4-534A-4810-84BD-21AFBB809C28}" presName="connTx" presStyleLbl="parChTrans1D2" presStyleIdx="0" presStyleCnt="3"/>
      <dgm:spPr/>
    </dgm:pt>
    <dgm:pt modelId="{71E84B21-9BBA-4895-A3D0-300194AB40BA}" type="pres">
      <dgm:prSet presAssocID="{04D351BE-686F-46CC-BFD3-BB1961E46ABB}" presName="node" presStyleLbl="node1" presStyleIdx="0" presStyleCnt="3" custScaleX="126498" custScaleY="127686" custRadScaleRad="94177" custRadScaleInc="656">
        <dgm:presLayoutVars>
          <dgm:bulletEnabled val="1"/>
        </dgm:presLayoutVars>
      </dgm:prSet>
      <dgm:spPr/>
    </dgm:pt>
    <dgm:pt modelId="{1B6FC925-7DAD-4606-8CDD-9A398BD87EE0}" type="pres">
      <dgm:prSet presAssocID="{5684A68F-0FE9-4732-9F66-139254C95419}" presName="Name9" presStyleLbl="parChTrans1D2" presStyleIdx="1" presStyleCnt="3"/>
      <dgm:spPr/>
    </dgm:pt>
    <dgm:pt modelId="{4EB96071-6230-4AA5-A486-F7D831147E4F}" type="pres">
      <dgm:prSet presAssocID="{5684A68F-0FE9-4732-9F66-139254C95419}" presName="connTx" presStyleLbl="parChTrans1D2" presStyleIdx="1" presStyleCnt="3"/>
      <dgm:spPr/>
    </dgm:pt>
    <dgm:pt modelId="{02A9BD50-5A81-4436-A899-632307FF823E}" type="pres">
      <dgm:prSet presAssocID="{A5DAB14B-5A09-4FD9-A0FC-5C6D45601CE5}" presName="node" presStyleLbl="node1" presStyleIdx="1" presStyleCnt="3" custScaleX="104797" custScaleY="106548" custRadScaleRad="128562" custRadScaleInc="-27055">
        <dgm:presLayoutVars>
          <dgm:bulletEnabled val="1"/>
        </dgm:presLayoutVars>
      </dgm:prSet>
      <dgm:spPr/>
    </dgm:pt>
    <dgm:pt modelId="{DA18ECDD-C3EF-48B3-9923-7A68BF417F53}" type="pres">
      <dgm:prSet presAssocID="{B82409F9-F8DC-494C-A862-9A1456298602}" presName="Name9" presStyleLbl="parChTrans1D2" presStyleIdx="2" presStyleCnt="3"/>
      <dgm:spPr/>
    </dgm:pt>
    <dgm:pt modelId="{BA7A7BB3-2C9B-4F7D-9274-3C94887CABAB}" type="pres">
      <dgm:prSet presAssocID="{B82409F9-F8DC-494C-A862-9A1456298602}" presName="connTx" presStyleLbl="parChTrans1D2" presStyleIdx="2" presStyleCnt="3"/>
      <dgm:spPr/>
    </dgm:pt>
    <dgm:pt modelId="{D111F3CC-298C-46CC-B615-74AF19971A55}" type="pres">
      <dgm:prSet presAssocID="{6A848531-B554-46B1-B8F5-FCE5B5DA2EC8}" presName="node" presStyleLbl="node1" presStyleIdx="2" presStyleCnt="3" custScaleX="111030" custScaleY="107184" custRadScaleRad="129223" custRadScaleInc="20651">
        <dgm:presLayoutVars>
          <dgm:bulletEnabled val="1"/>
        </dgm:presLayoutVars>
      </dgm:prSet>
      <dgm:spPr/>
    </dgm:pt>
  </dgm:ptLst>
  <dgm:cxnLst>
    <dgm:cxn modelId="{93B35B08-E5FA-4A9B-80C7-1DB1E29FBAFD}" type="presOf" srcId="{5684A68F-0FE9-4732-9F66-139254C95419}" destId="{1B6FC925-7DAD-4606-8CDD-9A398BD87EE0}" srcOrd="0" destOrd="0" presId="urn:microsoft.com/office/officeart/2005/8/layout/radial1"/>
    <dgm:cxn modelId="{FBC6395E-8BD4-4F72-ACAD-E3C438D32D1F}" type="presOf" srcId="{6A848531-B554-46B1-B8F5-FCE5B5DA2EC8}" destId="{D111F3CC-298C-46CC-B615-74AF19971A55}" srcOrd="0" destOrd="0" presId="urn:microsoft.com/office/officeart/2005/8/layout/radial1"/>
    <dgm:cxn modelId="{2567316A-5BFB-46F0-9FB1-C5AC35FA38E4}" type="presOf" srcId="{B82409F9-F8DC-494C-A862-9A1456298602}" destId="{BA7A7BB3-2C9B-4F7D-9274-3C94887CABAB}" srcOrd="1" destOrd="0" presId="urn:microsoft.com/office/officeart/2005/8/layout/radial1"/>
    <dgm:cxn modelId="{5F08ED6D-4903-4E16-AB36-F9047DB6A33A}" type="presOf" srcId="{84DE3A52-19D8-480A-A64E-A7B883F37350}" destId="{EA1779DD-B425-4B9B-97C0-E23B6B1BE5AF}" srcOrd="0" destOrd="0" presId="urn:microsoft.com/office/officeart/2005/8/layout/radial1"/>
    <dgm:cxn modelId="{4D13284F-CFED-4341-8449-0D536C2F75D4}" type="presOf" srcId="{3020F8C5-7EAC-4468-8395-5153EE9AA568}" destId="{5E93816E-236F-4FFF-8A24-4E475CC24331}" srcOrd="0" destOrd="0" presId="urn:microsoft.com/office/officeart/2005/8/layout/radial1"/>
    <dgm:cxn modelId="{EF6FFB89-AC56-466B-866B-1B10AB0497DF}" type="presOf" srcId="{04D351BE-686F-46CC-BFD3-BB1961E46ABB}" destId="{71E84B21-9BBA-4895-A3D0-300194AB40BA}" srcOrd="0" destOrd="0" presId="urn:microsoft.com/office/officeart/2005/8/layout/radial1"/>
    <dgm:cxn modelId="{D4882796-C154-4FB1-A312-A25122BCBFD9}" type="presOf" srcId="{A5DAB14B-5A09-4FD9-A0FC-5C6D45601CE5}" destId="{02A9BD50-5A81-4436-A899-632307FF823E}" srcOrd="0" destOrd="0" presId="urn:microsoft.com/office/officeart/2005/8/layout/radial1"/>
    <dgm:cxn modelId="{748AD59B-3C7F-4A93-A14D-8E0479B3F20A}" type="presOf" srcId="{5684A68F-0FE9-4732-9F66-139254C95419}" destId="{4EB96071-6230-4AA5-A486-F7D831147E4F}" srcOrd="1" destOrd="0" presId="urn:microsoft.com/office/officeart/2005/8/layout/radial1"/>
    <dgm:cxn modelId="{C4CE8D9C-099B-49DA-859B-7FE29B276CCE}" type="presOf" srcId="{B82409F9-F8DC-494C-A862-9A1456298602}" destId="{DA18ECDD-C3EF-48B3-9923-7A68BF417F53}" srcOrd="0" destOrd="0" presId="urn:microsoft.com/office/officeart/2005/8/layout/radial1"/>
    <dgm:cxn modelId="{639F18B9-F67E-468D-955B-D3AB83CE5FA9}" srcId="{84DE3A52-19D8-480A-A64E-A7B883F37350}" destId="{6A848531-B554-46B1-B8F5-FCE5B5DA2EC8}" srcOrd="2" destOrd="0" parTransId="{B82409F9-F8DC-494C-A862-9A1456298602}" sibTransId="{52ACE10E-8ED9-4152-94F3-88FA6308727E}"/>
    <dgm:cxn modelId="{097391BB-FA37-4596-908E-ED1B13724236}" srcId="{84DE3A52-19D8-480A-A64E-A7B883F37350}" destId="{04D351BE-686F-46CC-BFD3-BB1961E46ABB}" srcOrd="0" destOrd="0" parTransId="{E3C504B4-534A-4810-84BD-21AFBB809C28}" sibTransId="{FB985967-F41D-48CC-A994-BC784AC54758}"/>
    <dgm:cxn modelId="{B6CDA8D1-F286-4270-BE69-8410814B9243}" type="presOf" srcId="{E3C504B4-534A-4810-84BD-21AFBB809C28}" destId="{332565B3-2679-4A7F-B2EF-43B8A8448399}" srcOrd="0" destOrd="0" presId="urn:microsoft.com/office/officeart/2005/8/layout/radial1"/>
    <dgm:cxn modelId="{EC8DA0F4-D090-4C95-82A5-80F3122FC71C}" srcId="{3020F8C5-7EAC-4468-8395-5153EE9AA568}" destId="{84DE3A52-19D8-480A-A64E-A7B883F37350}" srcOrd="0" destOrd="0" parTransId="{F912586F-BF16-448F-8755-40D082F3BC63}" sibTransId="{3EAC8476-C83A-4B1D-B119-61A7F856CC1C}"/>
    <dgm:cxn modelId="{7C8B70F9-46D9-4DC6-956C-6F1A3A0EFF64}" type="presOf" srcId="{E3C504B4-534A-4810-84BD-21AFBB809C28}" destId="{B8637CB1-29CE-4A4B-B8D0-481449863612}" srcOrd="1" destOrd="0" presId="urn:microsoft.com/office/officeart/2005/8/layout/radial1"/>
    <dgm:cxn modelId="{8E09DEF9-F40B-49FA-89FD-6A3AA04E0029}" srcId="{84DE3A52-19D8-480A-A64E-A7B883F37350}" destId="{A5DAB14B-5A09-4FD9-A0FC-5C6D45601CE5}" srcOrd="1" destOrd="0" parTransId="{5684A68F-0FE9-4732-9F66-139254C95419}" sibTransId="{243389C3-EDF1-404A-89EC-617AB76C2210}"/>
    <dgm:cxn modelId="{730D5C07-C13A-4A7D-930B-4875C539B1AD}" type="presParOf" srcId="{5E93816E-236F-4FFF-8A24-4E475CC24331}" destId="{EA1779DD-B425-4B9B-97C0-E23B6B1BE5AF}" srcOrd="0" destOrd="0" presId="urn:microsoft.com/office/officeart/2005/8/layout/radial1"/>
    <dgm:cxn modelId="{96FA1D18-2F40-4B6D-83F7-00A0C4D7A0FC}" type="presParOf" srcId="{5E93816E-236F-4FFF-8A24-4E475CC24331}" destId="{332565B3-2679-4A7F-B2EF-43B8A8448399}" srcOrd="1" destOrd="0" presId="urn:microsoft.com/office/officeart/2005/8/layout/radial1"/>
    <dgm:cxn modelId="{8F22F9DD-4182-4C92-9D89-019DCF47DAC0}" type="presParOf" srcId="{332565B3-2679-4A7F-B2EF-43B8A8448399}" destId="{B8637CB1-29CE-4A4B-B8D0-481449863612}" srcOrd="0" destOrd="0" presId="urn:microsoft.com/office/officeart/2005/8/layout/radial1"/>
    <dgm:cxn modelId="{C360C1D6-6346-4B55-BB2F-5BDCF65E85FE}" type="presParOf" srcId="{5E93816E-236F-4FFF-8A24-4E475CC24331}" destId="{71E84B21-9BBA-4895-A3D0-300194AB40BA}" srcOrd="2" destOrd="0" presId="urn:microsoft.com/office/officeart/2005/8/layout/radial1"/>
    <dgm:cxn modelId="{1C2C8CFE-E560-4CB3-8E02-BC7EDD0C1272}" type="presParOf" srcId="{5E93816E-236F-4FFF-8A24-4E475CC24331}" destId="{1B6FC925-7DAD-4606-8CDD-9A398BD87EE0}" srcOrd="3" destOrd="0" presId="urn:microsoft.com/office/officeart/2005/8/layout/radial1"/>
    <dgm:cxn modelId="{D4CDB75D-379A-4F87-94BB-7DA5E50DE313}" type="presParOf" srcId="{1B6FC925-7DAD-4606-8CDD-9A398BD87EE0}" destId="{4EB96071-6230-4AA5-A486-F7D831147E4F}" srcOrd="0" destOrd="0" presId="urn:microsoft.com/office/officeart/2005/8/layout/radial1"/>
    <dgm:cxn modelId="{A8A4F67F-0D6A-4A55-8837-88FACCBA9E07}" type="presParOf" srcId="{5E93816E-236F-4FFF-8A24-4E475CC24331}" destId="{02A9BD50-5A81-4436-A899-632307FF823E}" srcOrd="4" destOrd="0" presId="urn:microsoft.com/office/officeart/2005/8/layout/radial1"/>
    <dgm:cxn modelId="{C809F322-4434-4CBE-9685-F5EE27E05678}" type="presParOf" srcId="{5E93816E-236F-4FFF-8A24-4E475CC24331}" destId="{DA18ECDD-C3EF-48B3-9923-7A68BF417F53}" srcOrd="5" destOrd="0" presId="urn:microsoft.com/office/officeart/2005/8/layout/radial1"/>
    <dgm:cxn modelId="{2D41F559-E339-401E-97F5-253967D9F557}" type="presParOf" srcId="{DA18ECDD-C3EF-48B3-9923-7A68BF417F53}" destId="{BA7A7BB3-2C9B-4F7D-9274-3C94887CABAB}" srcOrd="0" destOrd="0" presId="urn:microsoft.com/office/officeart/2005/8/layout/radial1"/>
    <dgm:cxn modelId="{A070FAE6-14D0-4252-913B-E3BB3F62E4C2}" type="presParOf" srcId="{5E93816E-236F-4FFF-8A24-4E475CC24331}" destId="{D111F3CC-298C-46CC-B615-74AF19971A55}" srcOrd="6"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1779DD-B425-4B9B-97C0-E23B6B1BE5AF}">
      <dsp:nvSpPr>
        <dsp:cNvPr id="0" name=""/>
        <dsp:cNvSpPr/>
      </dsp:nvSpPr>
      <dsp:spPr>
        <a:xfrm>
          <a:off x="2666105" y="2184729"/>
          <a:ext cx="2374072" cy="1948089"/>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tx2">
                  <a:lumMod val="50000"/>
                </a:schemeClr>
              </a:solidFill>
            </a:rPr>
            <a:t>OUTCOME</a:t>
          </a:r>
        </a:p>
      </dsp:txBody>
      <dsp:txXfrm>
        <a:off x="3013780" y="2470020"/>
        <a:ext cx="1678722" cy="1377507"/>
      </dsp:txXfrm>
    </dsp:sp>
    <dsp:sp modelId="{332565B3-2679-4A7F-B2EF-43B8A8448399}">
      <dsp:nvSpPr>
        <dsp:cNvPr id="0" name=""/>
        <dsp:cNvSpPr/>
      </dsp:nvSpPr>
      <dsp:spPr>
        <a:xfrm rot="16203350">
          <a:off x="3737102" y="2049619"/>
          <a:ext cx="234205" cy="36015"/>
        </a:xfrm>
        <a:custGeom>
          <a:avLst/>
          <a:gdLst/>
          <a:ahLst/>
          <a:cxnLst/>
          <a:rect l="0" t="0" r="0" b="0"/>
          <a:pathLst>
            <a:path>
              <a:moveTo>
                <a:pt x="0" y="18007"/>
              </a:moveTo>
              <a:lnTo>
                <a:pt x="234205" y="18007"/>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3848350" y="2061772"/>
        <a:ext cx="11710" cy="11710"/>
      </dsp:txXfrm>
    </dsp:sp>
    <dsp:sp modelId="{71E84B21-9BBA-4895-A3D0-300194AB40BA}">
      <dsp:nvSpPr>
        <dsp:cNvPr id="0" name=""/>
        <dsp:cNvSpPr/>
      </dsp:nvSpPr>
      <dsp:spPr>
        <a:xfrm>
          <a:off x="2888774" y="-620"/>
          <a:ext cx="1932991" cy="1951145"/>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002060"/>
              </a:solidFill>
            </a:rPr>
            <a:t>KNOWLEDGE</a:t>
          </a:r>
        </a:p>
      </dsp:txBody>
      <dsp:txXfrm>
        <a:off x="3171854" y="285119"/>
        <a:ext cx="1366831" cy="1379667"/>
      </dsp:txXfrm>
    </dsp:sp>
    <dsp:sp modelId="{1B6FC925-7DAD-4606-8CDD-9A398BD87EE0}">
      <dsp:nvSpPr>
        <dsp:cNvPr id="0" name=""/>
        <dsp:cNvSpPr/>
      </dsp:nvSpPr>
      <dsp:spPr>
        <a:xfrm rot="413373">
          <a:off x="5025680" y="3313144"/>
          <a:ext cx="508182" cy="36015"/>
        </a:xfrm>
        <a:custGeom>
          <a:avLst/>
          <a:gdLst/>
          <a:ahLst/>
          <a:cxnLst/>
          <a:rect l="0" t="0" r="0" b="0"/>
          <a:pathLst>
            <a:path>
              <a:moveTo>
                <a:pt x="0" y="18007"/>
              </a:moveTo>
              <a:lnTo>
                <a:pt x="508182" y="18007"/>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a:off x="5267066" y="3318447"/>
        <a:ext cx="25409" cy="25409"/>
      </dsp:txXfrm>
    </dsp:sp>
    <dsp:sp modelId="{02A9BD50-5A81-4436-A899-632307FF823E}">
      <dsp:nvSpPr>
        <dsp:cNvPr id="0" name=""/>
        <dsp:cNvSpPr/>
      </dsp:nvSpPr>
      <dsp:spPr>
        <a:xfrm>
          <a:off x="5526432" y="2643631"/>
          <a:ext cx="1601383" cy="1628139"/>
        </a:xfrm>
        <a:prstGeom prst="ellipse">
          <a:avLst/>
        </a:prstGeom>
        <a:gradFill rotWithShape="0">
          <a:gsLst>
            <a:gs pos="0">
              <a:schemeClr val="accent4">
                <a:hueOff val="5197846"/>
                <a:satOff val="-23984"/>
                <a:lumOff val="883"/>
                <a:alphaOff val="0"/>
                <a:satMod val="103000"/>
                <a:lumMod val="102000"/>
                <a:tint val="94000"/>
              </a:schemeClr>
            </a:gs>
            <a:gs pos="50000">
              <a:schemeClr val="accent4">
                <a:hueOff val="5197846"/>
                <a:satOff val="-23984"/>
                <a:lumOff val="883"/>
                <a:alphaOff val="0"/>
                <a:satMod val="110000"/>
                <a:lumMod val="100000"/>
                <a:shade val="100000"/>
              </a:schemeClr>
            </a:gs>
            <a:gs pos="100000">
              <a:schemeClr val="accent4">
                <a:hueOff val="5197846"/>
                <a:satOff val="-23984"/>
                <a:lumOff val="883"/>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002060"/>
              </a:solidFill>
            </a:rPr>
            <a:t>ATTITUDE</a:t>
          </a:r>
        </a:p>
      </dsp:txBody>
      <dsp:txXfrm>
        <a:off x="5760949" y="2882066"/>
        <a:ext cx="1132349" cy="1151269"/>
      </dsp:txXfrm>
    </dsp:sp>
    <dsp:sp modelId="{DA18ECDD-C3EF-48B3-9923-7A68BF417F53}">
      <dsp:nvSpPr>
        <dsp:cNvPr id="0" name=""/>
        <dsp:cNvSpPr/>
      </dsp:nvSpPr>
      <dsp:spPr>
        <a:xfrm rot="10154069">
          <a:off x="2219601" y="3405598"/>
          <a:ext cx="481378" cy="36015"/>
        </a:xfrm>
        <a:custGeom>
          <a:avLst/>
          <a:gdLst/>
          <a:ahLst/>
          <a:cxnLst/>
          <a:rect l="0" t="0" r="0" b="0"/>
          <a:pathLst>
            <a:path>
              <a:moveTo>
                <a:pt x="0" y="18007"/>
              </a:moveTo>
              <a:lnTo>
                <a:pt x="481378" y="18007"/>
              </a:lnTo>
            </a:path>
          </a:pathLst>
        </a:custGeom>
        <a:noFill/>
        <a:ln w="12700" cap="flat" cmpd="sng" algn="ctr">
          <a:solidFill>
            <a:schemeClr val="accent5">
              <a:hueOff val="0"/>
              <a:satOff val="0"/>
              <a:lumOff val="0"/>
              <a:alphaOff val="0"/>
            </a:schemeClr>
          </a:solidFill>
          <a:prstDash val="solid"/>
          <a:miter lim="800000"/>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dirty="0"/>
        </a:p>
      </dsp:txBody>
      <dsp:txXfrm rot="10800000">
        <a:off x="2448256" y="3411571"/>
        <a:ext cx="24068" cy="24068"/>
      </dsp:txXfrm>
    </dsp:sp>
    <dsp:sp modelId="{D111F3CC-298C-46CC-B615-74AF19971A55}">
      <dsp:nvSpPr>
        <dsp:cNvPr id="0" name=""/>
        <dsp:cNvSpPr/>
      </dsp:nvSpPr>
      <dsp:spPr>
        <a:xfrm>
          <a:off x="543200" y="2807890"/>
          <a:ext cx="1696628" cy="1637858"/>
        </a:xfrm>
        <a:prstGeom prst="ellipse">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FFFF00"/>
              </a:solidFill>
            </a:rPr>
            <a:t>SKILLS</a:t>
          </a:r>
        </a:p>
      </dsp:txBody>
      <dsp:txXfrm>
        <a:off x="791665" y="3047749"/>
        <a:ext cx="1199698" cy="115814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3807492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134111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3313144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1750955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3983563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371645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231174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2600505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3346683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2151717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889AF73-F288-47BA-A6DD-759E0E43C3DD}" type="datetimeFigureOut">
              <a:rPr lang="en-US" smtClean="0"/>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65D735C-974E-4AD1-91D4-58CD2145AE6D}" type="slidenum">
              <a:rPr lang="en-US" smtClean="0"/>
              <a:t>‹#›</a:t>
            </a:fld>
            <a:endParaRPr lang="en-US" dirty="0"/>
          </a:p>
        </p:txBody>
      </p:sp>
    </p:spTree>
    <p:extLst>
      <p:ext uri="{BB962C8B-B14F-4D97-AF65-F5344CB8AC3E}">
        <p14:creationId xmlns:p14="http://schemas.microsoft.com/office/powerpoint/2010/main" val="373125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89AF73-F288-47BA-A6DD-759E0E43C3DD}" type="datetimeFigureOut">
              <a:rPr lang="en-US" smtClean="0"/>
              <a:t>4/23/2021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D735C-974E-4AD1-91D4-58CD2145AE6D}" type="slidenum">
              <a:rPr lang="en-US" smtClean="0"/>
              <a:t>‹#›</a:t>
            </a:fld>
            <a:endParaRPr lang="en-US" dirty="0"/>
          </a:p>
        </p:txBody>
      </p:sp>
    </p:spTree>
    <p:extLst>
      <p:ext uri="{BB962C8B-B14F-4D97-AF65-F5344CB8AC3E}">
        <p14:creationId xmlns:p14="http://schemas.microsoft.com/office/powerpoint/2010/main" val="2412996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1253078" y="2490812"/>
            <a:ext cx="6637843" cy="1015663"/>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scene3d>
              <a:camera prst="orthographicFront"/>
              <a:lightRig rig="soft" dir="tl">
                <a:rot lat="0" lon="0" rev="0"/>
              </a:lightRig>
            </a:scene3d>
            <a:sp3d extrusionH="57150" contourW="25400" prstMaterial="matte">
              <a:bevelT w="25400" h="55880" prst="cross"/>
              <a:contourClr>
                <a:schemeClr val="accent2">
                  <a:tint val="20000"/>
                </a:schemeClr>
              </a:contourClr>
            </a:sp3d>
          </a:bodyPr>
          <a:lstStyle/>
          <a:p>
            <a:pPr algn="ctr"/>
            <a:r>
              <a:rPr lang="en-US" sz="60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CSF </a:t>
            </a:r>
            <a:r>
              <a:rPr lang="en-US" sz="6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INTRODUCTION</a:t>
            </a:r>
          </a:p>
        </p:txBody>
      </p:sp>
      <p:pic>
        <p:nvPicPr>
          <p:cNvPr id="10" name="Picture 9">
            <a:extLst>
              <a:ext uri="{FF2B5EF4-FFF2-40B4-BE49-F238E27FC236}">
                <a16:creationId xmlns:a16="http://schemas.microsoft.com/office/drawing/2014/main" id="{36C2AC74-ADEF-4E38-A661-87B4E213337B}"/>
              </a:ext>
            </a:extLst>
          </p:cNvPr>
          <p:cNvPicPr/>
          <p:nvPr/>
        </p:nvPicPr>
        <p:blipFill>
          <a:blip r:embed="rId3" cstate="print">
            <a:lum bright="6000"/>
            <a:extLst>
              <a:ext uri="{28A0092B-C50C-407E-A947-70E740481C1C}">
                <a14:useLocalDpi xmlns:a14="http://schemas.microsoft.com/office/drawing/2010/main" val="0"/>
              </a:ext>
            </a:extLst>
          </a:blip>
          <a:srcRect/>
          <a:stretch>
            <a:fillRect/>
          </a:stretch>
        </p:blipFill>
        <p:spPr bwMode="auto">
          <a:xfrm>
            <a:off x="4114800" y="36858"/>
            <a:ext cx="914400" cy="691211"/>
          </a:xfrm>
          <a:prstGeom prst="rect">
            <a:avLst/>
          </a:prstGeom>
          <a:noFill/>
        </p:spPr>
      </p:pic>
    </p:spTree>
    <p:extLst>
      <p:ext uri="{BB962C8B-B14F-4D97-AF65-F5344CB8AC3E}">
        <p14:creationId xmlns:p14="http://schemas.microsoft.com/office/powerpoint/2010/main" val="30443646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2665855" y="861726"/>
            <a:ext cx="4074129" cy="584775"/>
          </a:xfrm>
          <a:prstGeom prst="rect">
            <a:avLst/>
          </a:prstGeom>
        </p:spPr>
        <p:txBody>
          <a:bodyPr wrap="none">
            <a:spAutoFit/>
          </a:bodyPr>
          <a:lstStyle/>
          <a:p>
            <a:r>
              <a:rPr lang="en-US" sz="3200" b="1" dirty="0">
                <a:solidFill>
                  <a:srgbClr val="740000"/>
                </a:solidFill>
              </a:rPr>
              <a:t>STUDENT WORKBOOK </a:t>
            </a:r>
            <a:endParaRPr lang="en-US" sz="3200" dirty="0">
              <a:solidFill>
                <a:srgbClr val="740000"/>
              </a:solidFill>
            </a:endParaRPr>
          </a:p>
        </p:txBody>
      </p:sp>
      <p:sp>
        <p:nvSpPr>
          <p:cNvPr id="3" name="Rectangle 2"/>
          <p:cNvSpPr/>
          <p:nvPr/>
        </p:nvSpPr>
        <p:spPr>
          <a:xfrm>
            <a:off x="446147" y="1774383"/>
            <a:ext cx="8358388" cy="3970318"/>
          </a:xfrm>
          <a:prstGeom prst="rect">
            <a:avLst/>
          </a:prstGeom>
        </p:spPr>
        <p:txBody>
          <a:bodyPr wrap="square">
            <a:spAutoFit/>
          </a:bodyPr>
          <a:lstStyle/>
          <a:p>
            <a:pPr algn="just"/>
            <a:r>
              <a:rPr lang="en-US" sz="2800" b="1" u="sng" dirty="0">
                <a:solidFill>
                  <a:srgbClr val="FF0000"/>
                </a:solidFill>
              </a:rPr>
              <a:t>COMMUNICATION SKILLS </a:t>
            </a:r>
            <a:endParaRPr lang="en-US" sz="2800" b="1" dirty="0">
              <a:solidFill>
                <a:srgbClr val="FF0000"/>
              </a:solidFill>
            </a:endParaRPr>
          </a:p>
          <a:p>
            <a:pPr algn="just"/>
            <a:endParaRPr lang="en-US" sz="2800" dirty="0">
              <a:solidFill>
                <a:srgbClr val="C00000"/>
              </a:solidFill>
            </a:endParaRPr>
          </a:p>
          <a:p>
            <a:pPr marL="342900" indent="-342900" algn="just">
              <a:buFont typeface="Wingdings" pitchFamily="2" charset="2"/>
              <a:buChar char="ü"/>
            </a:pPr>
            <a:r>
              <a:rPr lang="en-US" sz="2800" dirty="0">
                <a:solidFill>
                  <a:srgbClr val="C00000"/>
                </a:solidFill>
              </a:rPr>
              <a:t>The communication skills component of the CSF starts in </a:t>
            </a:r>
            <a:r>
              <a:rPr lang="en-US" sz="2800" u="sng" dirty="0">
                <a:solidFill>
                  <a:srgbClr val="00B050"/>
                </a:solidFill>
              </a:rPr>
              <a:t>Semester 2</a:t>
            </a:r>
            <a:r>
              <a:rPr lang="en-US" sz="2800" dirty="0">
                <a:solidFill>
                  <a:srgbClr val="C00000"/>
                </a:solidFill>
              </a:rPr>
              <a:t> of Phase I and continues through into Semester 2. </a:t>
            </a:r>
          </a:p>
          <a:p>
            <a:pPr marL="342900" indent="-342900" algn="just">
              <a:buFont typeface="Wingdings" pitchFamily="2" charset="2"/>
              <a:buChar char="ü"/>
            </a:pPr>
            <a:endParaRPr lang="en-US" sz="2800" dirty="0">
              <a:solidFill>
                <a:srgbClr val="C00000"/>
              </a:solidFill>
            </a:endParaRPr>
          </a:p>
          <a:p>
            <a:pPr marL="342900" indent="-342900" algn="just">
              <a:buFont typeface="Wingdings" pitchFamily="2" charset="2"/>
              <a:buChar char="ü"/>
            </a:pPr>
            <a:r>
              <a:rPr lang="en-US" sz="2800" dirty="0">
                <a:solidFill>
                  <a:srgbClr val="C00000"/>
                </a:solidFill>
              </a:rPr>
              <a:t>A combination of </a:t>
            </a:r>
            <a:r>
              <a:rPr lang="en-US" sz="2800" u="sng" dirty="0">
                <a:solidFill>
                  <a:srgbClr val="00B050"/>
                </a:solidFill>
              </a:rPr>
              <a:t>lectures and seminars</a:t>
            </a:r>
            <a:r>
              <a:rPr lang="en-US" sz="2800" dirty="0">
                <a:solidFill>
                  <a:srgbClr val="00B0F0"/>
                </a:solidFill>
              </a:rPr>
              <a:t> </a:t>
            </a:r>
            <a:r>
              <a:rPr lang="en-US" sz="2800" dirty="0">
                <a:solidFill>
                  <a:srgbClr val="C00000"/>
                </a:solidFill>
              </a:rPr>
              <a:t>will help you to develop the excellent communication skills you need to work as a doctor</a:t>
            </a:r>
            <a:r>
              <a:rPr lang="ar-SA" sz="2800" dirty="0">
                <a:solidFill>
                  <a:srgbClr val="C00000"/>
                </a:solidFill>
              </a:rPr>
              <a:t>. </a:t>
            </a:r>
            <a:endParaRPr lang="en-US" sz="2800" dirty="0">
              <a:solidFill>
                <a:srgbClr val="C00000"/>
              </a:solidFill>
            </a:endParaRPr>
          </a:p>
        </p:txBody>
      </p:sp>
    </p:spTree>
    <p:extLst>
      <p:ext uri="{BB962C8B-B14F-4D97-AF65-F5344CB8AC3E}">
        <p14:creationId xmlns:p14="http://schemas.microsoft.com/office/powerpoint/2010/main" val="1112531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334851" y="1446501"/>
            <a:ext cx="8579460" cy="4832092"/>
          </a:xfrm>
          <a:prstGeom prst="rect">
            <a:avLst/>
          </a:prstGeom>
        </p:spPr>
        <p:txBody>
          <a:bodyPr wrap="square">
            <a:spAutoFit/>
          </a:bodyPr>
          <a:lstStyle/>
          <a:p>
            <a:pPr algn="just"/>
            <a:r>
              <a:rPr lang="en-US" sz="2800" b="1" u="sng" dirty="0">
                <a:solidFill>
                  <a:srgbClr val="FF0000"/>
                </a:solidFill>
              </a:rPr>
              <a:t>HISTORY TAKING AND PHYSICAL EXAMINATION </a:t>
            </a:r>
            <a:endParaRPr lang="en-US" sz="2800" b="1" dirty="0">
              <a:solidFill>
                <a:srgbClr val="FF0000"/>
              </a:solidFill>
            </a:endParaRPr>
          </a:p>
          <a:p>
            <a:pPr marL="342900" indent="-342900" algn="just">
              <a:buFont typeface="Wingdings" pitchFamily="2" charset="2"/>
              <a:buChar char="ü"/>
            </a:pPr>
            <a:endParaRPr lang="en-US" sz="2800" dirty="0">
              <a:solidFill>
                <a:srgbClr val="C00000"/>
              </a:solidFill>
            </a:endParaRPr>
          </a:p>
          <a:p>
            <a:pPr marL="342900" indent="-342900" algn="just">
              <a:buFont typeface="Wingdings" pitchFamily="2" charset="2"/>
              <a:buChar char="ü"/>
            </a:pPr>
            <a:r>
              <a:rPr lang="en-US" sz="2800" dirty="0">
                <a:solidFill>
                  <a:srgbClr val="C00000"/>
                </a:solidFill>
              </a:rPr>
              <a:t>To starts in </a:t>
            </a:r>
            <a:r>
              <a:rPr lang="en-US" sz="2800" b="1" dirty="0">
                <a:solidFill>
                  <a:srgbClr val="00B050"/>
                </a:solidFill>
              </a:rPr>
              <a:t>Semester 3 of Phase I </a:t>
            </a:r>
            <a:r>
              <a:rPr lang="en-US" sz="2800" dirty="0">
                <a:solidFill>
                  <a:srgbClr val="C00000"/>
                </a:solidFill>
              </a:rPr>
              <a:t>of the course and continues through Semesters 4, 5 and 6, although a brief introduction will occur in </a:t>
            </a:r>
            <a:r>
              <a:rPr lang="en-US" sz="2800" b="1" dirty="0">
                <a:solidFill>
                  <a:srgbClr val="00B050"/>
                </a:solidFill>
              </a:rPr>
              <a:t>semester 2</a:t>
            </a:r>
            <a:r>
              <a:rPr lang="en-US" sz="2800" dirty="0">
                <a:solidFill>
                  <a:srgbClr val="C00000"/>
                </a:solidFill>
              </a:rPr>
              <a:t>.</a:t>
            </a:r>
          </a:p>
          <a:p>
            <a:pPr marL="342900" indent="-342900" algn="just">
              <a:buFont typeface="Wingdings" pitchFamily="2" charset="2"/>
              <a:buChar char="ü"/>
            </a:pPr>
            <a:endParaRPr lang="en-US" sz="2800" dirty="0">
              <a:solidFill>
                <a:srgbClr val="C00000"/>
              </a:solidFill>
            </a:endParaRPr>
          </a:p>
          <a:p>
            <a:pPr marL="342900" indent="-342900" algn="just">
              <a:buFont typeface="Wingdings" pitchFamily="2" charset="2"/>
              <a:buChar char="ü"/>
            </a:pPr>
            <a:r>
              <a:rPr lang="en-US" sz="2800" dirty="0">
                <a:solidFill>
                  <a:srgbClr val="C00000"/>
                </a:solidFill>
              </a:rPr>
              <a:t> A combination of </a:t>
            </a:r>
            <a:r>
              <a:rPr lang="en-US" sz="2800" b="1" dirty="0">
                <a:solidFill>
                  <a:srgbClr val="00B050"/>
                </a:solidFill>
              </a:rPr>
              <a:t>lectures, small group practical sessions and workshops </a:t>
            </a:r>
            <a:r>
              <a:rPr lang="en-US" sz="2800" dirty="0">
                <a:solidFill>
                  <a:srgbClr val="C00000"/>
                </a:solidFill>
              </a:rPr>
              <a:t>will be used to help you develop the ability to take a history from a patient and develop the skills you need to be able to undertake a range of physical examinations.</a:t>
            </a:r>
          </a:p>
        </p:txBody>
      </p:sp>
      <p:sp>
        <p:nvSpPr>
          <p:cNvPr id="10" name="Rectangle 9"/>
          <p:cNvSpPr/>
          <p:nvPr/>
        </p:nvSpPr>
        <p:spPr>
          <a:xfrm>
            <a:off x="2665855" y="766616"/>
            <a:ext cx="4074129" cy="584775"/>
          </a:xfrm>
          <a:prstGeom prst="rect">
            <a:avLst/>
          </a:prstGeom>
        </p:spPr>
        <p:txBody>
          <a:bodyPr wrap="none">
            <a:spAutoFit/>
          </a:bodyPr>
          <a:lstStyle/>
          <a:p>
            <a:r>
              <a:rPr lang="en-US" sz="3200" b="1" dirty="0">
                <a:solidFill>
                  <a:srgbClr val="740000"/>
                </a:solidFill>
              </a:rPr>
              <a:t>STUDENT WORKBOOK </a:t>
            </a:r>
            <a:endParaRPr lang="en-US" sz="3200" dirty="0">
              <a:solidFill>
                <a:srgbClr val="740000"/>
              </a:solidFill>
            </a:endParaRPr>
          </a:p>
        </p:txBody>
      </p:sp>
    </p:spTree>
    <p:extLst>
      <p:ext uri="{BB962C8B-B14F-4D97-AF65-F5344CB8AC3E}">
        <p14:creationId xmlns:p14="http://schemas.microsoft.com/office/powerpoint/2010/main" val="1112531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526408" y="1365752"/>
            <a:ext cx="8409904" cy="4832092"/>
          </a:xfrm>
          <a:prstGeom prst="rect">
            <a:avLst/>
          </a:prstGeom>
        </p:spPr>
        <p:txBody>
          <a:bodyPr wrap="square">
            <a:spAutoFit/>
          </a:bodyPr>
          <a:lstStyle/>
          <a:p>
            <a:r>
              <a:rPr lang="en-US" sz="2800" b="1" u="sng" dirty="0">
                <a:solidFill>
                  <a:srgbClr val="FF0000"/>
                </a:solidFill>
              </a:rPr>
              <a:t>CLINICAL PRACTICE  COMPONENT</a:t>
            </a:r>
            <a:endParaRPr lang="en-US" sz="2800" b="1" dirty="0">
              <a:solidFill>
                <a:srgbClr val="FF0000"/>
              </a:solidFill>
            </a:endParaRPr>
          </a:p>
          <a:p>
            <a:pPr marL="342900" indent="-342900" algn="just">
              <a:buFont typeface="Wingdings" pitchFamily="2" charset="2"/>
              <a:buChar char="ü"/>
            </a:pPr>
            <a:r>
              <a:rPr lang="en-US" sz="2800" dirty="0">
                <a:solidFill>
                  <a:srgbClr val="C00000"/>
                </a:solidFill>
              </a:rPr>
              <a:t>You will begin the Clinical Practice Component in </a:t>
            </a:r>
            <a:r>
              <a:rPr lang="en-US" sz="2800" b="1" dirty="0">
                <a:solidFill>
                  <a:srgbClr val="00B050"/>
                </a:solidFill>
              </a:rPr>
              <a:t>Semesters 3</a:t>
            </a:r>
            <a:r>
              <a:rPr lang="en-US" sz="2800" dirty="0">
                <a:solidFill>
                  <a:srgbClr val="C00000"/>
                </a:solidFill>
              </a:rPr>
              <a:t> in your 2 Year and this will continue through your 3rd year. </a:t>
            </a:r>
          </a:p>
          <a:p>
            <a:pPr marL="342900" indent="-342900" algn="just">
              <a:buFont typeface="Wingdings" pitchFamily="2" charset="2"/>
              <a:buChar char="ü"/>
            </a:pPr>
            <a:endParaRPr lang="en-US" sz="2800" dirty="0">
              <a:solidFill>
                <a:srgbClr val="C00000"/>
              </a:solidFill>
            </a:endParaRPr>
          </a:p>
          <a:p>
            <a:pPr marL="342900" indent="-342900" algn="just">
              <a:buFont typeface="Wingdings" pitchFamily="2" charset="2"/>
              <a:buChar char="ü"/>
            </a:pPr>
            <a:r>
              <a:rPr lang="en-US" sz="2800" dirty="0">
                <a:solidFill>
                  <a:srgbClr val="C00000"/>
                </a:solidFill>
              </a:rPr>
              <a:t>These sessions may take place within </a:t>
            </a:r>
            <a:r>
              <a:rPr lang="en-US" sz="2800" b="1" dirty="0">
                <a:solidFill>
                  <a:srgbClr val="00B050"/>
                </a:solidFill>
              </a:rPr>
              <a:t>the hospital </a:t>
            </a:r>
            <a:r>
              <a:rPr lang="en-US" sz="2800" dirty="0">
                <a:solidFill>
                  <a:srgbClr val="C00000"/>
                </a:solidFill>
              </a:rPr>
              <a:t>or general practice setting. </a:t>
            </a:r>
          </a:p>
          <a:p>
            <a:pPr marL="342900" indent="-342900" algn="just">
              <a:buFont typeface="Wingdings" pitchFamily="2" charset="2"/>
              <a:buChar char="ü"/>
            </a:pPr>
            <a:endParaRPr lang="en-US" sz="2800" dirty="0">
              <a:solidFill>
                <a:srgbClr val="C00000"/>
              </a:solidFill>
            </a:endParaRPr>
          </a:p>
          <a:p>
            <a:pPr marL="342900" indent="-342900" algn="just">
              <a:buFont typeface="Wingdings" pitchFamily="2" charset="2"/>
              <a:buChar char="ü"/>
            </a:pPr>
            <a:r>
              <a:rPr lang="en-US" sz="2800" dirty="0">
                <a:solidFill>
                  <a:srgbClr val="C00000"/>
                </a:solidFill>
              </a:rPr>
              <a:t>During each session you will be observed by a facilitator who will document your performance in each clinical skill. </a:t>
            </a:r>
          </a:p>
        </p:txBody>
      </p:sp>
      <p:sp>
        <p:nvSpPr>
          <p:cNvPr id="10" name="Rectangle 9"/>
          <p:cNvSpPr/>
          <p:nvPr/>
        </p:nvSpPr>
        <p:spPr>
          <a:xfrm>
            <a:off x="2588276" y="779496"/>
            <a:ext cx="4074129" cy="584775"/>
          </a:xfrm>
          <a:prstGeom prst="rect">
            <a:avLst/>
          </a:prstGeom>
        </p:spPr>
        <p:txBody>
          <a:bodyPr wrap="none">
            <a:spAutoFit/>
          </a:bodyPr>
          <a:lstStyle/>
          <a:p>
            <a:r>
              <a:rPr lang="en-US" sz="3200" b="1" dirty="0">
                <a:solidFill>
                  <a:srgbClr val="740000"/>
                </a:solidFill>
              </a:rPr>
              <a:t>STUDENT WORKBOOK </a:t>
            </a:r>
            <a:endParaRPr lang="en-US" sz="3200" dirty="0">
              <a:solidFill>
                <a:srgbClr val="740000"/>
              </a:solidFill>
            </a:endParaRPr>
          </a:p>
        </p:txBody>
      </p:sp>
    </p:spTree>
    <p:extLst>
      <p:ext uri="{BB962C8B-B14F-4D97-AF65-F5344CB8AC3E}">
        <p14:creationId xmlns:p14="http://schemas.microsoft.com/office/powerpoint/2010/main" val="1112531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386366" y="1457102"/>
            <a:ext cx="8527945" cy="4093428"/>
          </a:xfrm>
          <a:prstGeom prst="rect">
            <a:avLst/>
          </a:prstGeom>
        </p:spPr>
        <p:txBody>
          <a:bodyPr wrap="square">
            <a:spAutoFit/>
          </a:bodyPr>
          <a:lstStyle/>
          <a:p>
            <a:pPr algn="just"/>
            <a:r>
              <a:rPr lang="en-US" sz="2400" i="1" u="sng" dirty="0">
                <a:solidFill>
                  <a:srgbClr val="C00000"/>
                </a:solidFill>
              </a:rPr>
              <a:t>FIRST YEAR</a:t>
            </a:r>
            <a:r>
              <a:rPr lang="ar-SA" sz="2400" i="1" u="sng" dirty="0">
                <a:solidFill>
                  <a:srgbClr val="C00000"/>
                </a:solidFill>
              </a:rPr>
              <a:t>:</a:t>
            </a:r>
            <a:endParaRPr lang="en-US" sz="2400" i="1" u="sng" dirty="0">
              <a:solidFill>
                <a:srgbClr val="C00000"/>
              </a:solidFill>
            </a:endParaRPr>
          </a:p>
          <a:p>
            <a:pPr algn="just"/>
            <a:r>
              <a:rPr lang="en-US" sz="2400" dirty="0">
                <a:solidFill>
                  <a:srgbClr val="C00000"/>
                </a:solidFill>
              </a:rPr>
              <a:t>   Semester 2:    </a:t>
            </a:r>
            <a:r>
              <a:rPr lang="en-US" sz="2000" dirty="0">
                <a:solidFill>
                  <a:srgbClr val="C00000"/>
                </a:solidFill>
              </a:rPr>
              <a:t>Communication skills, introduction to general history</a:t>
            </a:r>
            <a:r>
              <a:rPr lang="ar-SA" sz="2000" dirty="0">
                <a:solidFill>
                  <a:srgbClr val="C00000"/>
                </a:solidFill>
              </a:rPr>
              <a:t> &amp;   </a:t>
            </a:r>
            <a:endParaRPr lang="en-US" sz="2000" dirty="0">
              <a:solidFill>
                <a:srgbClr val="C00000"/>
              </a:solidFill>
            </a:endParaRPr>
          </a:p>
          <a:p>
            <a:pPr algn="just"/>
            <a:r>
              <a:rPr lang="ar-SA" sz="2000" dirty="0">
                <a:solidFill>
                  <a:srgbClr val="C00000"/>
                </a:solidFill>
              </a:rPr>
              <a:t>                             </a:t>
            </a:r>
            <a:r>
              <a:rPr lang="en-US" sz="2000" dirty="0">
                <a:solidFill>
                  <a:srgbClr val="C00000"/>
                </a:solidFill>
              </a:rPr>
              <a:t>     Physical Examination, &amp; paediatrics history &amp; examination </a:t>
            </a:r>
          </a:p>
          <a:p>
            <a:pPr algn="just"/>
            <a:endParaRPr lang="en-US" sz="2400" dirty="0">
              <a:solidFill>
                <a:srgbClr val="C00000"/>
              </a:solidFill>
            </a:endParaRPr>
          </a:p>
          <a:p>
            <a:pPr algn="just"/>
            <a:r>
              <a:rPr lang="en-US" sz="2400" i="1" u="sng" dirty="0">
                <a:solidFill>
                  <a:srgbClr val="C00000"/>
                </a:solidFill>
              </a:rPr>
              <a:t>SECOND YEAR</a:t>
            </a:r>
            <a:r>
              <a:rPr lang="ar-SA" sz="2400" dirty="0">
                <a:solidFill>
                  <a:srgbClr val="C00000"/>
                </a:solidFill>
              </a:rPr>
              <a:t>:</a:t>
            </a:r>
            <a:endParaRPr lang="en-US" sz="2400" dirty="0">
              <a:solidFill>
                <a:srgbClr val="C00000"/>
              </a:solidFill>
            </a:endParaRPr>
          </a:p>
          <a:p>
            <a:pPr algn="just"/>
            <a:r>
              <a:rPr lang="en-US" sz="2400" dirty="0">
                <a:solidFill>
                  <a:srgbClr val="C00000"/>
                </a:solidFill>
              </a:rPr>
              <a:t>   Semester 3:      </a:t>
            </a:r>
            <a:r>
              <a:rPr lang="en-US" sz="2000" dirty="0">
                <a:solidFill>
                  <a:srgbClr val="C00000"/>
                </a:solidFill>
              </a:rPr>
              <a:t>Musculoskeletal systems</a:t>
            </a:r>
            <a:r>
              <a:rPr lang="ar-SA" sz="2000" dirty="0">
                <a:solidFill>
                  <a:srgbClr val="C00000"/>
                </a:solidFill>
              </a:rPr>
              <a:t>.</a:t>
            </a:r>
            <a:endParaRPr lang="en-US" sz="2000" dirty="0">
              <a:solidFill>
                <a:srgbClr val="C00000"/>
              </a:solidFill>
            </a:endParaRPr>
          </a:p>
          <a:p>
            <a:pPr algn="just"/>
            <a:r>
              <a:rPr lang="en-US" sz="2400" dirty="0">
                <a:solidFill>
                  <a:srgbClr val="C00000"/>
                </a:solidFill>
              </a:rPr>
              <a:t>   Semester 4:        </a:t>
            </a:r>
            <a:r>
              <a:rPr lang="en-US" sz="2000" dirty="0">
                <a:solidFill>
                  <a:srgbClr val="C00000"/>
                </a:solidFill>
              </a:rPr>
              <a:t>Cardiovascular and Respiratory system </a:t>
            </a:r>
          </a:p>
          <a:p>
            <a:pPr algn="just"/>
            <a:endParaRPr lang="en-US" sz="2400" dirty="0">
              <a:solidFill>
                <a:srgbClr val="C00000"/>
              </a:solidFill>
            </a:endParaRPr>
          </a:p>
          <a:p>
            <a:pPr algn="just"/>
            <a:r>
              <a:rPr lang="en-US" sz="2400" i="1" u="sng" dirty="0">
                <a:solidFill>
                  <a:srgbClr val="C00000"/>
                </a:solidFill>
              </a:rPr>
              <a:t>THIRD YEAR</a:t>
            </a:r>
            <a:r>
              <a:rPr lang="ar-SA" sz="2400" i="1" u="sng" dirty="0">
                <a:solidFill>
                  <a:srgbClr val="C00000"/>
                </a:solidFill>
              </a:rPr>
              <a:t>:</a:t>
            </a:r>
            <a:endParaRPr lang="en-US" sz="2400" i="1" u="sng" dirty="0">
              <a:solidFill>
                <a:srgbClr val="C00000"/>
              </a:solidFill>
            </a:endParaRPr>
          </a:p>
          <a:p>
            <a:pPr algn="just"/>
            <a:r>
              <a:rPr lang="en-US" sz="2400" dirty="0">
                <a:solidFill>
                  <a:srgbClr val="C00000"/>
                </a:solidFill>
              </a:rPr>
              <a:t>   Semester 5:        </a:t>
            </a:r>
            <a:r>
              <a:rPr lang="en-US" sz="2000" u="sng" dirty="0">
                <a:solidFill>
                  <a:srgbClr val="C00000"/>
                </a:solidFill>
              </a:rPr>
              <a:t>GIT</a:t>
            </a:r>
            <a:r>
              <a:rPr lang="en-US" sz="2000" dirty="0">
                <a:solidFill>
                  <a:srgbClr val="C00000"/>
                </a:solidFill>
              </a:rPr>
              <a:t>, Urogenital, &amp; Endocrine systems</a:t>
            </a:r>
            <a:r>
              <a:rPr lang="ar-SA" sz="2000" dirty="0">
                <a:solidFill>
                  <a:srgbClr val="C00000"/>
                </a:solidFill>
              </a:rPr>
              <a:t>.</a:t>
            </a:r>
            <a:endParaRPr lang="en-US" sz="2000" dirty="0">
              <a:solidFill>
                <a:srgbClr val="C00000"/>
              </a:solidFill>
            </a:endParaRPr>
          </a:p>
          <a:p>
            <a:pPr algn="just"/>
            <a:r>
              <a:rPr lang="en-US" sz="2400" dirty="0">
                <a:solidFill>
                  <a:srgbClr val="C00000"/>
                </a:solidFill>
              </a:rPr>
              <a:t>   Semester 6:          </a:t>
            </a:r>
            <a:r>
              <a:rPr lang="en-US" sz="2000" dirty="0">
                <a:solidFill>
                  <a:srgbClr val="C00000"/>
                </a:solidFill>
              </a:rPr>
              <a:t>Nervous system</a:t>
            </a:r>
          </a:p>
        </p:txBody>
      </p:sp>
      <p:sp>
        <p:nvSpPr>
          <p:cNvPr id="3" name="Rectangle 2"/>
          <p:cNvSpPr/>
          <p:nvPr/>
        </p:nvSpPr>
        <p:spPr>
          <a:xfrm>
            <a:off x="256504" y="903548"/>
            <a:ext cx="8630992" cy="584775"/>
          </a:xfrm>
          <a:prstGeom prst="rect">
            <a:avLst/>
          </a:prstGeom>
        </p:spPr>
        <p:txBody>
          <a:bodyPr wrap="square">
            <a:spAutoFit/>
          </a:bodyPr>
          <a:lstStyle/>
          <a:p>
            <a:pPr algn="ctr"/>
            <a:r>
              <a:rPr lang="en-US" sz="3200" b="1" dirty="0">
                <a:solidFill>
                  <a:srgbClr val="740000"/>
                </a:solidFill>
              </a:rPr>
              <a:t>CSFC  SCHEDULE</a:t>
            </a:r>
            <a:endParaRPr lang="en-US" sz="3200" dirty="0">
              <a:solidFill>
                <a:srgbClr val="740000"/>
              </a:solidFill>
            </a:endParaRPr>
          </a:p>
        </p:txBody>
      </p:sp>
    </p:spTree>
    <p:extLst>
      <p:ext uri="{BB962C8B-B14F-4D97-AF65-F5344CB8AC3E}">
        <p14:creationId xmlns:p14="http://schemas.microsoft.com/office/powerpoint/2010/main" val="1112531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165279" y="947477"/>
            <a:ext cx="8862811" cy="4893647"/>
          </a:xfrm>
          <a:prstGeom prst="rect">
            <a:avLst/>
          </a:prstGeom>
        </p:spPr>
        <p:txBody>
          <a:bodyPr wrap="square">
            <a:spAutoFit/>
          </a:bodyPr>
          <a:lstStyle/>
          <a:p>
            <a:pPr algn="ctr"/>
            <a:r>
              <a:rPr lang="en-US" sz="3200" b="1" dirty="0">
                <a:solidFill>
                  <a:srgbClr val="740000"/>
                </a:solidFill>
                <a:cs typeface="+mj-cs"/>
              </a:rPr>
              <a:t>OUTLINES OF SEMESTER 2</a:t>
            </a:r>
            <a:endParaRPr lang="en-US" sz="3200" dirty="0">
              <a:solidFill>
                <a:srgbClr val="740000"/>
              </a:solidFill>
              <a:cs typeface="+mj-cs"/>
            </a:endParaRPr>
          </a:p>
          <a:p>
            <a:pPr marL="342900" lvl="0" indent="-342900" algn="just">
              <a:buFont typeface="Wingdings" pitchFamily="2" charset="2"/>
              <a:buChar char="v"/>
            </a:pPr>
            <a:endParaRPr lang="en-US" sz="2800" dirty="0">
              <a:solidFill>
                <a:srgbClr val="C00000"/>
              </a:solidFill>
              <a:cs typeface="+mj-cs"/>
            </a:endParaRPr>
          </a:p>
          <a:p>
            <a:pPr marL="342900" lvl="0" indent="-342900" algn="just">
              <a:buFont typeface="Wingdings" pitchFamily="2" charset="2"/>
              <a:buChar char="v"/>
            </a:pPr>
            <a:r>
              <a:rPr lang="en-US" sz="2800" dirty="0">
                <a:solidFill>
                  <a:srgbClr val="C00000"/>
                </a:solidFill>
                <a:cs typeface="+mj-cs"/>
              </a:rPr>
              <a:t>To starts in </a:t>
            </a:r>
            <a:r>
              <a:rPr lang="en-US" sz="2800" dirty="0">
                <a:solidFill>
                  <a:srgbClr val="00B050"/>
                </a:solidFill>
                <a:cs typeface="+mj-cs"/>
              </a:rPr>
              <a:t>February</a:t>
            </a:r>
            <a:r>
              <a:rPr lang="en-US" sz="2800" dirty="0">
                <a:solidFill>
                  <a:srgbClr val="C00000"/>
                </a:solidFill>
                <a:cs typeface="+mj-cs"/>
              </a:rPr>
              <a:t> throughout March, April and May over 12 weeks period</a:t>
            </a:r>
            <a:r>
              <a:rPr lang="ar-SA" sz="2800" dirty="0">
                <a:solidFill>
                  <a:srgbClr val="C00000"/>
                </a:solidFill>
                <a:cs typeface="+mj-cs"/>
              </a:rPr>
              <a:t>.</a:t>
            </a:r>
            <a:endParaRPr lang="en-US" sz="2800" dirty="0">
              <a:solidFill>
                <a:srgbClr val="C00000"/>
              </a:solidFill>
              <a:cs typeface="+mj-cs"/>
            </a:endParaRPr>
          </a:p>
          <a:p>
            <a:pPr marL="342900" lvl="0" indent="-342900" algn="just">
              <a:buFont typeface="Wingdings" pitchFamily="2" charset="2"/>
              <a:buChar char="v"/>
            </a:pPr>
            <a:endParaRPr lang="en-US" sz="2800" dirty="0">
              <a:solidFill>
                <a:srgbClr val="C00000"/>
              </a:solidFill>
              <a:cs typeface="+mj-cs"/>
            </a:endParaRPr>
          </a:p>
          <a:p>
            <a:pPr marL="342900" lvl="0" indent="-342900" algn="just">
              <a:buFont typeface="Wingdings" pitchFamily="2" charset="2"/>
              <a:buChar char="v"/>
            </a:pPr>
            <a:r>
              <a:rPr lang="en-US" sz="2800" dirty="0">
                <a:solidFill>
                  <a:srgbClr val="C00000"/>
                </a:solidFill>
                <a:cs typeface="+mj-cs"/>
              </a:rPr>
              <a:t>Time and date: mostly between </a:t>
            </a:r>
            <a:r>
              <a:rPr lang="en-US" sz="2800" dirty="0">
                <a:solidFill>
                  <a:srgbClr val="00B050"/>
                </a:solidFill>
                <a:cs typeface="+mj-cs"/>
              </a:rPr>
              <a:t>11:30-1:30 p.m.</a:t>
            </a:r>
            <a:r>
              <a:rPr lang="ar-SA" sz="2800" dirty="0">
                <a:solidFill>
                  <a:srgbClr val="C00000"/>
                </a:solidFill>
                <a:cs typeface="+mj-cs"/>
              </a:rPr>
              <a:t>.</a:t>
            </a:r>
            <a:endParaRPr lang="en-US" sz="2800" dirty="0">
              <a:solidFill>
                <a:srgbClr val="C00000"/>
              </a:solidFill>
              <a:cs typeface="+mj-cs"/>
            </a:endParaRPr>
          </a:p>
          <a:p>
            <a:pPr marL="342900" lvl="0" indent="-342900" algn="just">
              <a:buFont typeface="Wingdings" pitchFamily="2" charset="2"/>
              <a:buChar char="v"/>
            </a:pPr>
            <a:endParaRPr lang="en-US" sz="2800" dirty="0">
              <a:solidFill>
                <a:srgbClr val="C00000"/>
              </a:solidFill>
              <a:cs typeface="+mj-cs"/>
            </a:endParaRPr>
          </a:p>
          <a:p>
            <a:pPr marL="342900" lvl="0" indent="-342900" algn="just">
              <a:buFont typeface="Wingdings" pitchFamily="2" charset="2"/>
              <a:buChar char="v"/>
            </a:pPr>
            <a:r>
              <a:rPr lang="en-US" sz="2800" dirty="0">
                <a:solidFill>
                  <a:srgbClr val="C00000"/>
                </a:solidFill>
                <a:cs typeface="+mj-cs"/>
              </a:rPr>
              <a:t>Place: Lectures will take place in main lecture hall. Seminars, tutorials, and case studies in small group's halls. Clinical practice sessions in hospitals (in semester three throughout semesters 4-6).</a:t>
            </a:r>
          </a:p>
        </p:txBody>
      </p:sp>
    </p:spTree>
    <p:extLst>
      <p:ext uri="{BB962C8B-B14F-4D97-AF65-F5344CB8AC3E}">
        <p14:creationId xmlns:p14="http://schemas.microsoft.com/office/powerpoint/2010/main" val="1112531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152400" y="1066796"/>
            <a:ext cx="8862811" cy="4832092"/>
          </a:xfrm>
          <a:prstGeom prst="rect">
            <a:avLst/>
          </a:prstGeom>
        </p:spPr>
        <p:txBody>
          <a:bodyPr wrap="square">
            <a:spAutoFit/>
          </a:bodyPr>
          <a:lstStyle/>
          <a:p>
            <a:pPr algn="ctr"/>
            <a:r>
              <a:rPr lang="en-US" sz="3200" b="1" dirty="0">
                <a:solidFill>
                  <a:srgbClr val="740000"/>
                </a:solidFill>
                <a:cs typeface="+mj-cs"/>
              </a:rPr>
              <a:t>OUTLINES OF SEMESTER TWO</a:t>
            </a:r>
            <a:endParaRPr lang="en-US" sz="3200" dirty="0">
              <a:solidFill>
                <a:srgbClr val="740000"/>
              </a:solidFill>
              <a:cs typeface="+mj-cs"/>
            </a:endParaRPr>
          </a:p>
          <a:p>
            <a:pPr marL="342900" lvl="0" indent="-342900" algn="just">
              <a:buFont typeface="Wingdings" pitchFamily="2" charset="2"/>
              <a:buChar char="v"/>
            </a:pPr>
            <a:endParaRPr lang="en-US" sz="2400" dirty="0">
              <a:solidFill>
                <a:srgbClr val="C00000"/>
              </a:solidFill>
              <a:cs typeface="+mj-cs"/>
            </a:endParaRPr>
          </a:p>
          <a:p>
            <a:pPr marL="342900" lvl="0" indent="-342900" algn="just">
              <a:buFont typeface="Wingdings" pitchFamily="2" charset="2"/>
              <a:buChar char="v"/>
            </a:pPr>
            <a:r>
              <a:rPr lang="en-US" sz="2800" dirty="0">
                <a:solidFill>
                  <a:srgbClr val="C00000"/>
                </a:solidFill>
                <a:cs typeface="+mj-cs"/>
              </a:rPr>
              <a:t>A work notebook will be given along with CSF manual to each student, and will be addressed and signed each week and assessed at week six and at end of the semester.</a:t>
            </a:r>
          </a:p>
          <a:p>
            <a:pPr marL="342900" lvl="0" indent="-342900" algn="just">
              <a:buFont typeface="Wingdings" pitchFamily="2" charset="2"/>
              <a:buChar char="v"/>
            </a:pPr>
            <a:endParaRPr lang="en-US" sz="2800" dirty="0">
              <a:solidFill>
                <a:srgbClr val="C00000"/>
              </a:solidFill>
              <a:cs typeface="+mj-cs"/>
            </a:endParaRPr>
          </a:p>
          <a:p>
            <a:pPr marL="342900" lvl="0" indent="-342900" algn="just">
              <a:buFont typeface="Wingdings" pitchFamily="2" charset="2"/>
              <a:buChar char="v"/>
            </a:pPr>
            <a:r>
              <a:rPr lang="en-US" sz="2800" dirty="0">
                <a:solidFill>
                  <a:srgbClr val="C00000"/>
                </a:solidFill>
                <a:cs typeface="+mj-cs"/>
              </a:rPr>
              <a:t>Students should be informed that verbal, intellectual and clinical skills they obtained during the course should be addressed in their work notebook, so they can enter the OSCE at the end of the semester.</a:t>
            </a:r>
          </a:p>
        </p:txBody>
      </p:sp>
    </p:spTree>
    <p:extLst>
      <p:ext uri="{BB962C8B-B14F-4D97-AF65-F5344CB8AC3E}">
        <p14:creationId xmlns:p14="http://schemas.microsoft.com/office/powerpoint/2010/main" val="420647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446146" y="861808"/>
            <a:ext cx="8358389" cy="5509200"/>
          </a:xfrm>
          <a:prstGeom prst="rect">
            <a:avLst/>
          </a:prstGeom>
        </p:spPr>
        <p:txBody>
          <a:bodyPr wrap="square">
            <a:spAutoFit/>
          </a:bodyPr>
          <a:lstStyle/>
          <a:p>
            <a:pPr algn="ctr"/>
            <a:r>
              <a:rPr lang="en-US" sz="3200" b="1" dirty="0">
                <a:solidFill>
                  <a:srgbClr val="740000"/>
                </a:solidFill>
              </a:rPr>
              <a:t>LEARNING RESOURCES</a:t>
            </a:r>
          </a:p>
          <a:p>
            <a:pPr algn="ctr"/>
            <a:r>
              <a:rPr lang="en-US" sz="2800" b="1" dirty="0">
                <a:solidFill>
                  <a:srgbClr val="FF0000"/>
                </a:solidFill>
              </a:rPr>
              <a:t> </a:t>
            </a:r>
            <a:endParaRPr lang="en-US" sz="2800" dirty="0">
              <a:solidFill>
                <a:srgbClr val="FF0000"/>
              </a:solidFill>
            </a:endParaRPr>
          </a:p>
          <a:p>
            <a:pPr marL="342900" indent="-342900">
              <a:buFont typeface="Wingdings" pitchFamily="2" charset="2"/>
              <a:buChar char="§"/>
            </a:pPr>
            <a:r>
              <a:rPr lang="en-US" sz="2800" dirty="0">
                <a:solidFill>
                  <a:srgbClr val="C00000"/>
                </a:solidFill>
              </a:rPr>
              <a:t>There is a wide variety of materials available to support your learning on this course and some of these are detailed below.</a:t>
            </a:r>
          </a:p>
          <a:p>
            <a:pPr marL="342900" indent="-342900">
              <a:buFont typeface="Wingdings" pitchFamily="2" charset="2"/>
              <a:buChar char="§"/>
            </a:pPr>
            <a:endParaRPr lang="en-US" sz="2800" dirty="0">
              <a:solidFill>
                <a:srgbClr val="C00000"/>
              </a:solidFill>
            </a:endParaRPr>
          </a:p>
          <a:p>
            <a:pPr marL="342900" indent="-342900">
              <a:buFont typeface="Wingdings" pitchFamily="2" charset="2"/>
              <a:buChar char="§"/>
            </a:pPr>
            <a:r>
              <a:rPr lang="en-US" sz="2800" dirty="0">
                <a:solidFill>
                  <a:srgbClr val="C00000"/>
                </a:solidFill>
              </a:rPr>
              <a:t>Two books were chosen that we recommend.  Both are sufficiently detailed to serve you well until you graduate</a:t>
            </a:r>
            <a:r>
              <a:rPr lang="ar-SA" sz="2800" dirty="0">
                <a:solidFill>
                  <a:srgbClr val="C00000"/>
                </a:solidFill>
              </a:rPr>
              <a:t>:</a:t>
            </a:r>
            <a:endParaRPr lang="en-US" sz="2800" dirty="0">
              <a:solidFill>
                <a:srgbClr val="C00000"/>
              </a:solidFill>
            </a:endParaRPr>
          </a:p>
          <a:p>
            <a:pPr marL="342900" indent="-342900">
              <a:buFont typeface="Wingdings" pitchFamily="2" charset="2"/>
              <a:buChar char="§"/>
            </a:pPr>
            <a:endParaRPr lang="en-US" sz="2400" dirty="0">
              <a:solidFill>
                <a:srgbClr val="C00000"/>
              </a:solidFill>
            </a:endParaRPr>
          </a:p>
          <a:p>
            <a:pPr marL="457200" indent="-457200">
              <a:buFont typeface="+mj-lt"/>
              <a:buAutoNum type="arabicPeriod"/>
            </a:pPr>
            <a:r>
              <a:rPr lang="en-US" sz="2400" b="1" dirty="0">
                <a:solidFill>
                  <a:srgbClr val="00B050"/>
                </a:solidFill>
              </a:rPr>
              <a:t>Macleod's Clinical Examination.</a:t>
            </a:r>
          </a:p>
          <a:p>
            <a:pPr marL="457200" indent="-457200">
              <a:buFont typeface="+mj-lt"/>
              <a:buAutoNum type="arabicPeriod"/>
            </a:pPr>
            <a:endParaRPr lang="en-US" sz="2400" b="1" dirty="0">
              <a:solidFill>
                <a:srgbClr val="00B050"/>
              </a:solidFill>
            </a:endParaRPr>
          </a:p>
          <a:p>
            <a:pPr marL="457200" indent="-457200">
              <a:buFont typeface="+mj-lt"/>
              <a:buAutoNum type="arabicPeriod"/>
            </a:pPr>
            <a:r>
              <a:rPr lang="en-US" sz="2400" b="1" dirty="0">
                <a:solidFill>
                  <a:srgbClr val="00B050"/>
                </a:solidFill>
              </a:rPr>
              <a:t>Davidson's Principles and Practice of Medicine.</a:t>
            </a:r>
          </a:p>
        </p:txBody>
      </p:sp>
    </p:spTree>
    <p:extLst>
      <p:ext uri="{BB962C8B-B14F-4D97-AF65-F5344CB8AC3E}">
        <p14:creationId xmlns:p14="http://schemas.microsoft.com/office/powerpoint/2010/main" val="1112531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3" name="Rectangle 2"/>
          <p:cNvSpPr/>
          <p:nvPr/>
        </p:nvSpPr>
        <p:spPr>
          <a:xfrm>
            <a:off x="3122725" y="2398122"/>
            <a:ext cx="2898550" cy="1200329"/>
          </a:xfrm>
          <a:prstGeom prst="rect">
            <a:avLst/>
          </a:prstGeom>
        </p:spPr>
        <p:style>
          <a:lnRef idx="2">
            <a:schemeClr val="accent5"/>
          </a:lnRef>
          <a:fillRef idx="1">
            <a:schemeClr val="lt1"/>
          </a:fillRef>
          <a:effectRef idx="0">
            <a:schemeClr val="accent5"/>
          </a:effectRef>
          <a:fontRef idx="minor">
            <a:schemeClr val="dk1"/>
          </a:fontRef>
        </p:style>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7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THANX</a:t>
            </a:r>
          </a:p>
        </p:txBody>
      </p:sp>
    </p:spTree>
    <p:extLst>
      <p:ext uri="{BB962C8B-B14F-4D97-AF65-F5344CB8AC3E}">
        <p14:creationId xmlns:p14="http://schemas.microsoft.com/office/powerpoint/2010/main" val="1112531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3299892" y="782194"/>
            <a:ext cx="2816797" cy="584775"/>
          </a:xfrm>
          <a:prstGeom prst="rect">
            <a:avLst/>
          </a:prstGeom>
        </p:spPr>
        <p:txBody>
          <a:bodyPr wrap="none">
            <a:spAutoFit/>
          </a:bodyPr>
          <a:lstStyle/>
          <a:p>
            <a:pPr algn="ctr"/>
            <a:r>
              <a:rPr lang="en-US" sz="3200" b="1" dirty="0">
                <a:solidFill>
                  <a:srgbClr val="740000"/>
                </a:solidFill>
              </a:rPr>
              <a:t>MODULE AIMS </a:t>
            </a:r>
            <a:endParaRPr lang="en-US" sz="3200" dirty="0">
              <a:solidFill>
                <a:srgbClr val="740000"/>
              </a:solidFill>
            </a:endParaRPr>
          </a:p>
        </p:txBody>
      </p:sp>
      <p:sp>
        <p:nvSpPr>
          <p:cNvPr id="3" name="Rectangle 2"/>
          <p:cNvSpPr/>
          <p:nvPr/>
        </p:nvSpPr>
        <p:spPr>
          <a:xfrm>
            <a:off x="502272" y="1365266"/>
            <a:ext cx="8412035" cy="4832092"/>
          </a:xfrm>
          <a:prstGeom prst="rect">
            <a:avLst/>
          </a:prstGeom>
        </p:spPr>
        <p:txBody>
          <a:bodyPr wrap="square">
            <a:spAutoFit/>
          </a:bodyPr>
          <a:lstStyle/>
          <a:p>
            <a:pPr marL="342900" lvl="0" indent="-342900" algn="just">
              <a:buFont typeface="Wingdings" pitchFamily="2" charset="2"/>
              <a:buChar char="q"/>
            </a:pPr>
            <a:r>
              <a:rPr lang="en-US" sz="2800" dirty="0">
                <a:solidFill>
                  <a:srgbClr val="C00000"/>
                </a:solidFill>
              </a:rPr>
              <a:t>To carryout a </a:t>
            </a:r>
            <a:r>
              <a:rPr lang="en-US" sz="2800" b="1" u="sng" dirty="0">
                <a:solidFill>
                  <a:srgbClr val="FF0000"/>
                </a:solidFill>
              </a:rPr>
              <a:t>patient- centred consultation</a:t>
            </a:r>
            <a:r>
              <a:rPr lang="en-US" sz="2800" u="sng" dirty="0">
                <a:solidFill>
                  <a:srgbClr val="FF0000"/>
                </a:solidFill>
              </a:rPr>
              <a:t> </a:t>
            </a:r>
            <a:r>
              <a:rPr lang="en-US" sz="2800" dirty="0">
                <a:solidFill>
                  <a:srgbClr val="C00000"/>
                </a:solidFill>
              </a:rPr>
              <a:t>and to interpret the findings in order to generate </a:t>
            </a:r>
            <a:r>
              <a:rPr lang="en-US" sz="2800" b="1" dirty="0">
                <a:solidFill>
                  <a:srgbClr val="C00000"/>
                </a:solidFill>
              </a:rPr>
              <a:t>appropriate diagnoses</a:t>
            </a:r>
            <a:r>
              <a:rPr lang="ar-SA" sz="2800" dirty="0">
                <a:solidFill>
                  <a:srgbClr val="C00000"/>
                </a:solidFill>
              </a:rPr>
              <a:t>. </a:t>
            </a:r>
            <a:endParaRPr lang="en-US" sz="2800" dirty="0">
              <a:solidFill>
                <a:srgbClr val="C00000"/>
              </a:solidFill>
            </a:endParaRPr>
          </a:p>
          <a:p>
            <a:pPr marL="342900" lvl="0" indent="-342900" algn="just">
              <a:buFont typeface="Wingdings" pitchFamily="2" charset="2"/>
              <a:buChar char="q"/>
            </a:pPr>
            <a:endParaRPr lang="en-US" sz="2800" dirty="0">
              <a:solidFill>
                <a:srgbClr val="C00000"/>
              </a:solidFill>
            </a:endParaRPr>
          </a:p>
          <a:p>
            <a:pPr marL="342900" lvl="0" indent="-342900" algn="just">
              <a:buFont typeface="Wingdings" pitchFamily="2" charset="2"/>
              <a:buChar char="q"/>
            </a:pPr>
            <a:r>
              <a:rPr lang="en-US" sz="2800" dirty="0">
                <a:solidFill>
                  <a:srgbClr val="C00000"/>
                </a:solidFill>
              </a:rPr>
              <a:t>To take and record a</a:t>
            </a:r>
            <a:r>
              <a:rPr lang="en-US" sz="2800" b="1" u="sng" dirty="0">
                <a:solidFill>
                  <a:srgbClr val="FF0000"/>
                </a:solidFill>
              </a:rPr>
              <a:t> history </a:t>
            </a:r>
            <a:r>
              <a:rPr lang="en-US" sz="2800" dirty="0">
                <a:solidFill>
                  <a:srgbClr val="C00000"/>
                </a:solidFill>
              </a:rPr>
              <a:t>from a patient.</a:t>
            </a:r>
          </a:p>
          <a:p>
            <a:pPr marL="342900" lvl="0" indent="-342900" algn="just">
              <a:buFont typeface="Wingdings" pitchFamily="2" charset="2"/>
              <a:buChar char="q"/>
            </a:pPr>
            <a:endParaRPr lang="en-US" sz="2800" dirty="0">
              <a:solidFill>
                <a:srgbClr val="C00000"/>
              </a:solidFill>
            </a:endParaRPr>
          </a:p>
          <a:p>
            <a:pPr marL="342900" lvl="0" indent="-342900" algn="just">
              <a:buFont typeface="Wingdings" pitchFamily="2" charset="2"/>
              <a:buChar char="q"/>
            </a:pPr>
            <a:r>
              <a:rPr lang="en-US" sz="2800" dirty="0">
                <a:solidFill>
                  <a:srgbClr val="C00000"/>
                </a:solidFill>
              </a:rPr>
              <a:t>To perform a</a:t>
            </a:r>
            <a:r>
              <a:rPr lang="en-US" sz="2800" b="1" dirty="0">
                <a:solidFill>
                  <a:srgbClr val="C00000"/>
                </a:solidFill>
              </a:rPr>
              <a:t> </a:t>
            </a:r>
            <a:r>
              <a:rPr lang="en-US" sz="2800" b="1" u="sng" dirty="0">
                <a:solidFill>
                  <a:srgbClr val="FF0000"/>
                </a:solidFill>
              </a:rPr>
              <a:t>physical examination</a:t>
            </a:r>
            <a:r>
              <a:rPr lang="en-US" sz="2800" b="1" dirty="0">
                <a:solidFill>
                  <a:srgbClr val="FF0000"/>
                </a:solidFill>
              </a:rPr>
              <a:t> </a:t>
            </a:r>
            <a:r>
              <a:rPr lang="en-US" sz="2800" dirty="0">
                <a:solidFill>
                  <a:srgbClr val="C00000"/>
                </a:solidFill>
              </a:rPr>
              <a:t>of the main systems of the body.</a:t>
            </a:r>
          </a:p>
          <a:p>
            <a:pPr marL="342900" lvl="0" indent="-342900" algn="just">
              <a:buFont typeface="Wingdings" pitchFamily="2" charset="2"/>
              <a:buChar char="q"/>
            </a:pPr>
            <a:endParaRPr lang="en-US" sz="2800" dirty="0">
              <a:solidFill>
                <a:srgbClr val="C00000"/>
              </a:solidFill>
            </a:endParaRPr>
          </a:p>
          <a:p>
            <a:pPr marL="342900" lvl="0" indent="-342900" algn="just">
              <a:buFont typeface="Wingdings" pitchFamily="2" charset="2"/>
              <a:buChar char="q"/>
            </a:pPr>
            <a:r>
              <a:rPr lang="en-US" sz="2800" dirty="0">
                <a:solidFill>
                  <a:srgbClr val="C00000"/>
                </a:solidFill>
              </a:rPr>
              <a:t>To understand the importance of the </a:t>
            </a:r>
            <a:r>
              <a:rPr lang="en-US" sz="2800" b="1" u="sng" dirty="0">
                <a:solidFill>
                  <a:srgbClr val="FF0000"/>
                </a:solidFill>
              </a:rPr>
              <a:t>patient perspective</a:t>
            </a:r>
            <a:r>
              <a:rPr lang="en-US" sz="2800" b="1" dirty="0">
                <a:solidFill>
                  <a:srgbClr val="C00000"/>
                </a:solidFill>
              </a:rPr>
              <a:t> </a:t>
            </a:r>
            <a:r>
              <a:rPr lang="en-US" sz="2800" dirty="0">
                <a:solidFill>
                  <a:srgbClr val="C00000"/>
                </a:solidFill>
              </a:rPr>
              <a:t>in diagnosis and management.</a:t>
            </a:r>
          </a:p>
        </p:txBody>
      </p:sp>
    </p:spTree>
    <p:extLst>
      <p:ext uri="{BB962C8B-B14F-4D97-AF65-F5344CB8AC3E}">
        <p14:creationId xmlns:p14="http://schemas.microsoft.com/office/powerpoint/2010/main" val="3864999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2569456" y="769317"/>
            <a:ext cx="4111767" cy="584775"/>
          </a:xfrm>
          <a:prstGeom prst="rect">
            <a:avLst/>
          </a:prstGeom>
        </p:spPr>
        <p:txBody>
          <a:bodyPr wrap="none">
            <a:spAutoFit/>
          </a:bodyPr>
          <a:lstStyle/>
          <a:p>
            <a:r>
              <a:rPr lang="en-US" sz="3200" b="1" dirty="0">
                <a:solidFill>
                  <a:srgbClr val="740000"/>
                </a:solidFill>
              </a:rPr>
              <a:t>LEARNING OUTCOMES </a:t>
            </a:r>
            <a:endParaRPr lang="en-US" sz="3200" dirty="0">
              <a:solidFill>
                <a:srgbClr val="740000"/>
              </a:solidFill>
            </a:endParaRPr>
          </a:p>
        </p:txBody>
      </p:sp>
      <p:graphicFrame>
        <p:nvGraphicFramePr>
          <p:cNvPr id="10" name="Diagram 9"/>
          <p:cNvGraphicFramePr/>
          <p:nvPr>
            <p:extLst>
              <p:ext uri="{D42A27DB-BD31-4B8C-83A1-F6EECF244321}">
                <p14:modId xmlns:p14="http://schemas.microsoft.com/office/powerpoint/2010/main" val="1283410146"/>
              </p:ext>
            </p:extLst>
          </p:nvPr>
        </p:nvGraphicFramePr>
        <p:xfrm>
          <a:off x="875763" y="1635617"/>
          <a:ext cx="7637171" cy="454624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18446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3" name="Rectangle 2"/>
          <p:cNvSpPr/>
          <p:nvPr/>
        </p:nvSpPr>
        <p:spPr>
          <a:xfrm>
            <a:off x="526588" y="1575264"/>
            <a:ext cx="8233862" cy="4401205"/>
          </a:xfrm>
          <a:prstGeom prst="rect">
            <a:avLst/>
          </a:prstGeom>
        </p:spPr>
        <p:txBody>
          <a:bodyPr wrap="square">
            <a:spAutoFit/>
          </a:bodyPr>
          <a:lstStyle/>
          <a:p>
            <a:pPr marL="342900" lvl="0" indent="-342900" algn="just">
              <a:buFont typeface="Wingdings" pitchFamily="2" charset="2"/>
              <a:buChar char="Ø"/>
            </a:pPr>
            <a:r>
              <a:rPr lang="en-US" sz="2800" dirty="0">
                <a:solidFill>
                  <a:srgbClr val="C00000"/>
                </a:solidFill>
              </a:rPr>
              <a:t>To explain the importance of </a:t>
            </a:r>
            <a:r>
              <a:rPr lang="en-US" sz="2800" b="1" dirty="0">
                <a:solidFill>
                  <a:srgbClr val="FF0000"/>
                </a:solidFill>
              </a:rPr>
              <a:t>effective communication skills</a:t>
            </a:r>
            <a:r>
              <a:rPr lang="en-US" sz="2800" dirty="0">
                <a:solidFill>
                  <a:srgbClr val="C00000"/>
                </a:solidFill>
              </a:rPr>
              <a:t> and their value in enhancing  doctor- patient relationship.</a:t>
            </a:r>
          </a:p>
          <a:p>
            <a:pPr marL="342900" lvl="0" indent="-342900" algn="just">
              <a:buFont typeface="Wingdings" pitchFamily="2" charset="2"/>
              <a:buChar char="Ø"/>
            </a:pPr>
            <a:endParaRPr lang="en-US" sz="2800" dirty="0">
              <a:solidFill>
                <a:srgbClr val="C00000"/>
              </a:solidFill>
            </a:endParaRPr>
          </a:p>
          <a:p>
            <a:pPr marL="342900" lvl="0" indent="-342900" algn="just">
              <a:buFont typeface="Wingdings" pitchFamily="2" charset="2"/>
              <a:buChar char="Ø"/>
            </a:pPr>
            <a:r>
              <a:rPr lang="en-US" sz="2800" b="1" dirty="0">
                <a:solidFill>
                  <a:srgbClr val="FF0000"/>
                </a:solidFill>
              </a:rPr>
              <a:t>To apply </a:t>
            </a:r>
            <a:r>
              <a:rPr lang="en-US" sz="2800" dirty="0">
                <a:solidFill>
                  <a:srgbClr val="C00000"/>
                </a:solidFill>
              </a:rPr>
              <a:t>their understanding of normal anatomy, physiological and psychological functioning to the patient symptoms and signs.</a:t>
            </a:r>
          </a:p>
          <a:p>
            <a:pPr marL="342900" lvl="0" indent="-342900" algn="just">
              <a:buFont typeface="Wingdings" pitchFamily="2" charset="2"/>
              <a:buChar char="Ø"/>
            </a:pPr>
            <a:endParaRPr lang="en-US" sz="2800" dirty="0">
              <a:solidFill>
                <a:srgbClr val="C00000"/>
              </a:solidFill>
            </a:endParaRPr>
          </a:p>
          <a:p>
            <a:pPr marL="342900" lvl="0" indent="-342900" algn="just">
              <a:buFont typeface="Wingdings" pitchFamily="2" charset="2"/>
              <a:buChar char="Ø"/>
            </a:pPr>
            <a:r>
              <a:rPr lang="en-US" sz="2800" dirty="0">
                <a:solidFill>
                  <a:srgbClr val="C00000"/>
                </a:solidFill>
              </a:rPr>
              <a:t>To describe the </a:t>
            </a:r>
            <a:r>
              <a:rPr lang="en-US" sz="2800" b="1" dirty="0">
                <a:solidFill>
                  <a:srgbClr val="FF0000"/>
                </a:solidFill>
              </a:rPr>
              <a:t>ethical principles </a:t>
            </a:r>
            <a:r>
              <a:rPr lang="en-US" sz="2800" dirty="0">
                <a:solidFill>
                  <a:srgbClr val="C00000"/>
                </a:solidFill>
              </a:rPr>
              <a:t>and values that underpin good medical practice. </a:t>
            </a:r>
          </a:p>
        </p:txBody>
      </p:sp>
      <p:sp>
        <p:nvSpPr>
          <p:cNvPr id="2" name="Rectangle 1"/>
          <p:cNvSpPr/>
          <p:nvPr/>
        </p:nvSpPr>
        <p:spPr>
          <a:xfrm>
            <a:off x="3533055" y="887500"/>
            <a:ext cx="2510431" cy="584775"/>
          </a:xfrm>
          <a:prstGeom prst="rect">
            <a:avLst/>
          </a:prstGeom>
        </p:spPr>
        <p:txBody>
          <a:bodyPr wrap="none">
            <a:spAutoFit/>
          </a:bodyPr>
          <a:lstStyle/>
          <a:p>
            <a:r>
              <a:rPr lang="en-US" sz="3200" b="1" dirty="0">
                <a:solidFill>
                  <a:srgbClr val="740000"/>
                </a:solidFill>
              </a:rPr>
              <a:t>KNOWLEDGE</a:t>
            </a:r>
            <a:r>
              <a:rPr lang="en-US" sz="3200" b="1" dirty="0"/>
              <a:t> </a:t>
            </a:r>
          </a:p>
        </p:txBody>
      </p:sp>
    </p:spTree>
    <p:extLst>
      <p:ext uri="{BB962C8B-B14F-4D97-AF65-F5344CB8AC3E}">
        <p14:creationId xmlns:p14="http://schemas.microsoft.com/office/powerpoint/2010/main" val="1084411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534167" y="1468751"/>
            <a:ext cx="8182347" cy="4401205"/>
          </a:xfrm>
          <a:prstGeom prst="rect">
            <a:avLst/>
          </a:prstGeom>
        </p:spPr>
        <p:txBody>
          <a:bodyPr wrap="square">
            <a:spAutoFit/>
          </a:bodyPr>
          <a:lstStyle/>
          <a:p>
            <a:pPr marL="285750" lvl="0" indent="-285750" algn="just">
              <a:buFont typeface="Wingdings" pitchFamily="2" charset="2"/>
              <a:buChar char="Ø"/>
            </a:pPr>
            <a:r>
              <a:rPr lang="en-US" sz="2800" dirty="0">
                <a:solidFill>
                  <a:srgbClr val="C00000"/>
                </a:solidFill>
              </a:rPr>
              <a:t>To recognize and respond appropriately to </a:t>
            </a:r>
            <a:r>
              <a:rPr lang="en-US" sz="2800" b="1" dirty="0">
                <a:solidFill>
                  <a:srgbClr val="FF0000"/>
                </a:solidFill>
              </a:rPr>
              <a:t>a patient’s emotions.</a:t>
            </a:r>
          </a:p>
          <a:p>
            <a:pPr marL="285750" lvl="0" indent="-285750" algn="just">
              <a:buFont typeface="Wingdings" pitchFamily="2" charset="2"/>
              <a:buChar char="Ø"/>
            </a:pPr>
            <a:endParaRPr lang="en-US" sz="2800" dirty="0">
              <a:solidFill>
                <a:srgbClr val="C00000"/>
              </a:solidFill>
            </a:endParaRPr>
          </a:p>
          <a:p>
            <a:pPr marL="285750" lvl="0" indent="-285750" algn="just">
              <a:buFont typeface="Wingdings" pitchFamily="2" charset="2"/>
              <a:buChar char="Ø"/>
            </a:pPr>
            <a:r>
              <a:rPr lang="en-US" sz="2800" dirty="0">
                <a:solidFill>
                  <a:srgbClr val="C00000"/>
                </a:solidFill>
              </a:rPr>
              <a:t>To give </a:t>
            </a:r>
            <a:r>
              <a:rPr lang="en-US" sz="2800" b="1" dirty="0">
                <a:solidFill>
                  <a:srgbClr val="FF0000"/>
                </a:solidFill>
              </a:rPr>
              <a:t>information to a patient </a:t>
            </a:r>
            <a:r>
              <a:rPr lang="en-US" sz="2800" dirty="0">
                <a:solidFill>
                  <a:srgbClr val="C00000"/>
                </a:solidFill>
              </a:rPr>
              <a:t>about an illness or disease process appropriate to their level of understanding.</a:t>
            </a:r>
          </a:p>
          <a:p>
            <a:pPr marL="285750" lvl="0" indent="-285750" algn="just">
              <a:buFont typeface="Wingdings" pitchFamily="2" charset="2"/>
              <a:buChar char="Ø"/>
            </a:pPr>
            <a:endParaRPr lang="en-US" sz="2800" dirty="0">
              <a:solidFill>
                <a:srgbClr val="C00000"/>
              </a:solidFill>
            </a:endParaRPr>
          </a:p>
          <a:p>
            <a:pPr marL="285750" lvl="0" indent="-285750" algn="just">
              <a:buFont typeface="Wingdings" pitchFamily="2" charset="2"/>
              <a:buChar char="Ø"/>
            </a:pPr>
            <a:r>
              <a:rPr lang="en-US" sz="2800" dirty="0">
                <a:solidFill>
                  <a:srgbClr val="C00000"/>
                </a:solidFill>
              </a:rPr>
              <a:t>To perform a </a:t>
            </a:r>
            <a:r>
              <a:rPr lang="en-US" sz="2800" b="1" dirty="0">
                <a:solidFill>
                  <a:srgbClr val="FF0000"/>
                </a:solidFill>
              </a:rPr>
              <a:t>general examination </a:t>
            </a:r>
            <a:r>
              <a:rPr lang="en-US" sz="2800" dirty="0">
                <a:solidFill>
                  <a:srgbClr val="C00000"/>
                </a:solidFill>
              </a:rPr>
              <a:t>of a patient, including general demeanor, the skin and superficial tissues.</a:t>
            </a:r>
          </a:p>
        </p:txBody>
      </p:sp>
      <p:sp>
        <p:nvSpPr>
          <p:cNvPr id="10" name="Rectangle 9"/>
          <p:cNvSpPr/>
          <p:nvPr/>
        </p:nvSpPr>
        <p:spPr>
          <a:xfrm>
            <a:off x="4064128" y="887500"/>
            <a:ext cx="1252266" cy="584775"/>
          </a:xfrm>
          <a:prstGeom prst="rect">
            <a:avLst/>
          </a:prstGeom>
        </p:spPr>
        <p:txBody>
          <a:bodyPr wrap="none">
            <a:spAutoFit/>
          </a:bodyPr>
          <a:lstStyle/>
          <a:p>
            <a:r>
              <a:rPr lang="en-US" sz="3200" b="1" dirty="0">
                <a:solidFill>
                  <a:srgbClr val="740000"/>
                </a:solidFill>
              </a:rPr>
              <a:t>SKILLS</a:t>
            </a:r>
          </a:p>
        </p:txBody>
      </p:sp>
    </p:spTree>
    <p:extLst>
      <p:ext uri="{BB962C8B-B14F-4D97-AF65-F5344CB8AC3E}">
        <p14:creationId xmlns:p14="http://schemas.microsoft.com/office/powerpoint/2010/main" val="1112531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534167" y="1468747"/>
            <a:ext cx="8182347" cy="4832092"/>
          </a:xfrm>
          <a:prstGeom prst="rect">
            <a:avLst/>
          </a:prstGeom>
        </p:spPr>
        <p:txBody>
          <a:bodyPr wrap="square">
            <a:spAutoFit/>
          </a:bodyPr>
          <a:lstStyle/>
          <a:p>
            <a:pPr marL="285750" lvl="0" indent="-285750" algn="just">
              <a:buFont typeface="Wingdings" pitchFamily="2" charset="2"/>
              <a:buChar char="Ø"/>
            </a:pPr>
            <a:r>
              <a:rPr lang="en-US" sz="2800" dirty="0">
                <a:solidFill>
                  <a:srgbClr val="C00000"/>
                </a:solidFill>
              </a:rPr>
              <a:t>To demonstrate the </a:t>
            </a:r>
            <a:r>
              <a:rPr lang="en-US" sz="2800" b="1" dirty="0">
                <a:solidFill>
                  <a:srgbClr val="FF0000"/>
                </a:solidFill>
              </a:rPr>
              <a:t>communication skills </a:t>
            </a:r>
            <a:r>
              <a:rPr lang="en-US" sz="2800" dirty="0">
                <a:solidFill>
                  <a:srgbClr val="C00000"/>
                </a:solidFill>
              </a:rPr>
              <a:t>needed to prepare a person for the performance of a clinical examination.</a:t>
            </a:r>
          </a:p>
          <a:p>
            <a:pPr marL="285750" lvl="0" indent="-285750" algn="just">
              <a:buFont typeface="Wingdings" pitchFamily="2" charset="2"/>
              <a:buChar char="Ø"/>
            </a:pPr>
            <a:endParaRPr lang="en-US" sz="2800" dirty="0">
              <a:solidFill>
                <a:srgbClr val="C00000"/>
              </a:solidFill>
            </a:endParaRPr>
          </a:p>
          <a:p>
            <a:pPr marL="285750" lvl="0" indent="-285750" algn="just">
              <a:buFont typeface="Wingdings" pitchFamily="2" charset="2"/>
              <a:buChar char="Ø"/>
            </a:pPr>
            <a:r>
              <a:rPr lang="en-US" sz="2800" dirty="0">
                <a:solidFill>
                  <a:srgbClr val="C00000"/>
                </a:solidFill>
              </a:rPr>
              <a:t>To correctly </a:t>
            </a:r>
            <a:r>
              <a:rPr lang="en-US" sz="2800" b="1" dirty="0">
                <a:solidFill>
                  <a:srgbClr val="FF0000"/>
                </a:solidFill>
              </a:rPr>
              <a:t>interpret and apply information </a:t>
            </a:r>
            <a:r>
              <a:rPr lang="en-US" sz="2800" dirty="0">
                <a:solidFill>
                  <a:srgbClr val="C00000"/>
                </a:solidFill>
              </a:rPr>
              <a:t>obtained from the patient history and examination.</a:t>
            </a:r>
          </a:p>
          <a:p>
            <a:pPr marL="285750" lvl="0" indent="-285750" algn="just">
              <a:buFont typeface="Wingdings" pitchFamily="2" charset="2"/>
              <a:buChar char="Ø"/>
            </a:pPr>
            <a:endParaRPr lang="en-US" sz="2800" dirty="0">
              <a:solidFill>
                <a:srgbClr val="C00000"/>
              </a:solidFill>
            </a:endParaRPr>
          </a:p>
          <a:p>
            <a:pPr marL="285750" lvl="0" indent="-285750" algn="just">
              <a:buFont typeface="Wingdings" pitchFamily="2" charset="2"/>
              <a:buChar char="Ø"/>
            </a:pPr>
            <a:r>
              <a:rPr lang="en-US" sz="2800" dirty="0">
                <a:solidFill>
                  <a:srgbClr val="C00000"/>
                </a:solidFill>
              </a:rPr>
              <a:t>To demonstrate an awareness of the </a:t>
            </a:r>
            <a:r>
              <a:rPr lang="en-US" sz="2800" b="1" dirty="0">
                <a:solidFill>
                  <a:srgbClr val="FF0000"/>
                </a:solidFill>
              </a:rPr>
              <a:t>ethical and legal </a:t>
            </a:r>
            <a:r>
              <a:rPr lang="en-US" sz="2800" dirty="0">
                <a:solidFill>
                  <a:srgbClr val="C00000"/>
                </a:solidFill>
              </a:rPr>
              <a:t>concepts of competency, informed consent, autonomy and confidentiality as applied to a healthcare context.</a:t>
            </a:r>
          </a:p>
        </p:txBody>
      </p:sp>
      <p:sp>
        <p:nvSpPr>
          <p:cNvPr id="10" name="Rectangle 9"/>
          <p:cNvSpPr/>
          <p:nvPr/>
        </p:nvSpPr>
        <p:spPr>
          <a:xfrm>
            <a:off x="4064128" y="887500"/>
            <a:ext cx="1252266" cy="584775"/>
          </a:xfrm>
          <a:prstGeom prst="rect">
            <a:avLst/>
          </a:prstGeom>
        </p:spPr>
        <p:txBody>
          <a:bodyPr wrap="none">
            <a:spAutoFit/>
          </a:bodyPr>
          <a:lstStyle/>
          <a:p>
            <a:r>
              <a:rPr lang="en-US" sz="3200" b="1" dirty="0">
                <a:solidFill>
                  <a:srgbClr val="740000"/>
                </a:solidFill>
              </a:rPr>
              <a:t>SKILLS</a:t>
            </a:r>
          </a:p>
        </p:txBody>
      </p:sp>
    </p:spTree>
    <p:extLst>
      <p:ext uri="{BB962C8B-B14F-4D97-AF65-F5344CB8AC3E}">
        <p14:creationId xmlns:p14="http://schemas.microsoft.com/office/powerpoint/2010/main" val="29906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471904" y="1441260"/>
            <a:ext cx="8306873" cy="3539430"/>
          </a:xfrm>
          <a:prstGeom prst="rect">
            <a:avLst/>
          </a:prstGeom>
        </p:spPr>
        <p:txBody>
          <a:bodyPr wrap="square">
            <a:spAutoFit/>
          </a:bodyPr>
          <a:lstStyle/>
          <a:p>
            <a:pPr marL="342900" lvl="0" indent="-342900" algn="just">
              <a:buFont typeface="Wingdings" pitchFamily="2" charset="2"/>
              <a:buChar char="Ø"/>
            </a:pPr>
            <a:r>
              <a:rPr lang="en-US" sz="2800" dirty="0">
                <a:solidFill>
                  <a:srgbClr val="C00000"/>
                </a:solidFill>
              </a:rPr>
              <a:t>Appropriate </a:t>
            </a:r>
            <a:r>
              <a:rPr lang="en-US" sz="2800" b="1" dirty="0">
                <a:solidFill>
                  <a:srgbClr val="FF0000"/>
                </a:solidFill>
              </a:rPr>
              <a:t>professional behavior </a:t>
            </a:r>
            <a:r>
              <a:rPr lang="en-US" sz="2800" dirty="0">
                <a:solidFill>
                  <a:srgbClr val="C00000"/>
                </a:solidFill>
              </a:rPr>
              <a:t>in a clinical setting. </a:t>
            </a:r>
          </a:p>
          <a:p>
            <a:pPr marL="342900" lvl="0" indent="-342900" algn="just">
              <a:buFont typeface="Wingdings" pitchFamily="2" charset="2"/>
              <a:buChar char="Ø"/>
            </a:pPr>
            <a:endParaRPr lang="en-US" sz="2800" dirty="0">
              <a:solidFill>
                <a:srgbClr val="C00000"/>
              </a:solidFill>
            </a:endParaRPr>
          </a:p>
          <a:p>
            <a:pPr marL="342900" lvl="0" indent="-342900" algn="just">
              <a:buFont typeface="Wingdings" pitchFamily="2" charset="2"/>
              <a:buChar char="Ø"/>
            </a:pPr>
            <a:r>
              <a:rPr lang="en-US" sz="2800" dirty="0">
                <a:solidFill>
                  <a:srgbClr val="C00000"/>
                </a:solidFill>
              </a:rPr>
              <a:t>An unconditional </a:t>
            </a:r>
            <a:r>
              <a:rPr lang="en-US" sz="2800" b="1" dirty="0">
                <a:solidFill>
                  <a:srgbClr val="FF0000"/>
                </a:solidFill>
              </a:rPr>
              <a:t>positive regard </a:t>
            </a:r>
            <a:r>
              <a:rPr lang="en-US" sz="2800" dirty="0">
                <a:solidFill>
                  <a:srgbClr val="C00000"/>
                </a:solidFill>
              </a:rPr>
              <a:t>for patients and their carers, and for colleagues.</a:t>
            </a:r>
          </a:p>
          <a:p>
            <a:pPr marL="342900" lvl="0" indent="-342900" algn="just">
              <a:buFont typeface="Wingdings" pitchFamily="2" charset="2"/>
              <a:buChar char="Ø"/>
            </a:pPr>
            <a:endParaRPr lang="en-US" sz="2800" dirty="0">
              <a:solidFill>
                <a:srgbClr val="C00000"/>
              </a:solidFill>
            </a:endParaRPr>
          </a:p>
          <a:p>
            <a:pPr marL="342900" lvl="0" indent="-342900" algn="just">
              <a:buFont typeface="Wingdings" pitchFamily="2" charset="2"/>
              <a:buChar char="Ø"/>
            </a:pPr>
            <a:r>
              <a:rPr lang="en-US" sz="2800" dirty="0">
                <a:solidFill>
                  <a:srgbClr val="C00000"/>
                </a:solidFill>
              </a:rPr>
              <a:t>A desire to support peers in learning and personal development.</a:t>
            </a:r>
          </a:p>
        </p:txBody>
      </p:sp>
      <p:sp>
        <p:nvSpPr>
          <p:cNvPr id="10" name="Rectangle 9"/>
          <p:cNvSpPr/>
          <p:nvPr/>
        </p:nvSpPr>
        <p:spPr>
          <a:xfrm>
            <a:off x="3699349" y="805270"/>
            <a:ext cx="1851982" cy="584775"/>
          </a:xfrm>
          <a:prstGeom prst="rect">
            <a:avLst/>
          </a:prstGeom>
        </p:spPr>
        <p:txBody>
          <a:bodyPr wrap="none">
            <a:spAutoFit/>
          </a:bodyPr>
          <a:lstStyle/>
          <a:p>
            <a:r>
              <a:rPr lang="en-US" sz="3200" b="1" dirty="0">
                <a:solidFill>
                  <a:srgbClr val="740000"/>
                </a:solidFill>
              </a:rPr>
              <a:t>ATTITUDE</a:t>
            </a:r>
          </a:p>
        </p:txBody>
      </p:sp>
    </p:spTree>
    <p:extLst>
      <p:ext uri="{BB962C8B-B14F-4D97-AF65-F5344CB8AC3E}">
        <p14:creationId xmlns:p14="http://schemas.microsoft.com/office/powerpoint/2010/main" val="111253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4" name="Rectangle 3"/>
          <p:cNvSpPr/>
          <p:nvPr/>
        </p:nvSpPr>
        <p:spPr>
          <a:xfrm>
            <a:off x="296214" y="1621808"/>
            <a:ext cx="8731876" cy="347787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685800" lvl="0" indent="-685800">
              <a:buFont typeface="Wingdings" pitchFamily="2" charset="2"/>
              <a:buChar char="q"/>
            </a:pPr>
            <a:r>
              <a:rPr lang="en-US" sz="4400" b="1" cap="all" spc="0" dirty="0">
                <a:ln w="0">
                  <a:solidFill>
                    <a:srgbClr val="00206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TO LEARN KNOWLEGDE</a:t>
            </a:r>
          </a:p>
          <a:p>
            <a:pPr marL="685800" lvl="0" indent="-685800">
              <a:buFont typeface="Wingdings" pitchFamily="2" charset="2"/>
              <a:buChar char="q"/>
            </a:pPr>
            <a:endParaRPr lang="en-US" sz="4400" b="1" cap="all" spc="0" dirty="0">
              <a:ln w="0">
                <a:solidFill>
                  <a:srgbClr val="00206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marL="685800" lvl="0" indent="-685800">
              <a:buFont typeface="Wingdings" pitchFamily="2" charset="2"/>
              <a:buChar char="q"/>
            </a:pPr>
            <a:r>
              <a:rPr lang="en-US" sz="4400" b="1" cap="all" spc="0" dirty="0">
                <a:ln w="0">
                  <a:solidFill>
                    <a:srgbClr val="00206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TO DEMONSTRATE SKILLS</a:t>
            </a:r>
          </a:p>
          <a:p>
            <a:pPr marL="685800" lvl="0" indent="-685800">
              <a:buFont typeface="Wingdings" pitchFamily="2" charset="2"/>
              <a:buChar char="q"/>
            </a:pPr>
            <a:endParaRPr lang="en-US" sz="4400" b="1" cap="all" spc="0" dirty="0">
              <a:ln w="0">
                <a:solidFill>
                  <a:srgbClr val="00206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a:p>
            <a:pPr marL="685800" lvl="0" indent="-685800">
              <a:buFont typeface="Wingdings" pitchFamily="2" charset="2"/>
              <a:buChar char="q"/>
            </a:pPr>
            <a:r>
              <a:rPr lang="en-US" sz="4400" b="1" cap="all" spc="0" dirty="0">
                <a:ln w="0">
                  <a:solidFill>
                    <a:srgbClr val="002060"/>
                  </a:solidFill>
                </a:ln>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TO APPLY THEM PROFESSIONALLY</a:t>
            </a:r>
          </a:p>
        </p:txBody>
      </p:sp>
    </p:spTree>
    <p:extLst>
      <p:ext uri="{BB962C8B-B14F-4D97-AF65-F5344CB8AC3E}">
        <p14:creationId xmlns:p14="http://schemas.microsoft.com/office/powerpoint/2010/main" val="2332558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9144000" cy="704275"/>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5" name="Subtitle 4"/>
          <p:cNvSpPr>
            <a:spLocks noGrp="1"/>
          </p:cNvSpPr>
          <p:nvPr>
            <p:ph type="subTitle" idx="1"/>
          </p:nvPr>
        </p:nvSpPr>
        <p:spPr>
          <a:xfrm>
            <a:off x="5105400" y="0"/>
            <a:ext cx="3886200" cy="704275"/>
          </a:xfrm>
        </p:spPr>
        <p:txBody>
          <a:bodyPr>
            <a:noAutofit/>
          </a:bodyPr>
          <a:lstStyle/>
          <a:p>
            <a:pPr algn="ctr"/>
            <a:r>
              <a:rPr lang="en-US" sz="1400" dirty="0">
                <a:solidFill>
                  <a:srgbClr val="002060"/>
                </a:solidFill>
                <a:latin typeface="Berlin Sans FB Demi" panose="020E0802020502020306" pitchFamily="34" charset="0"/>
              </a:rPr>
              <a:t>Ministry of higher Education                                     and Scientific Researches</a:t>
            </a:r>
          </a:p>
        </p:txBody>
      </p:sp>
      <p:sp>
        <p:nvSpPr>
          <p:cNvPr id="6" name="Subtitle 4"/>
          <p:cNvSpPr txBox="1">
            <a:spLocks/>
          </p:cNvSpPr>
          <p:nvPr/>
        </p:nvSpPr>
        <p:spPr>
          <a:xfrm>
            <a:off x="152400" y="0"/>
            <a:ext cx="3886200" cy="64885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None/>
              <a:defRPr sz="2400" kern="1200" cap="all" spc="200" baseline="0">
                <a:solidFill>
                  <a:schemeClr val="tx2"/>
                </a:solidFill>
                <a:latin typeface="+mj-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Calibri" pitchFamily="34" charset="0"/>
              <a:buNone/>
              <a:defRPr sz="2400" kern="1200">
                <a:solidFill>
                  <a:schemeClr val="tx1">
                    <a:lumMod val="75000"/>
                    <a:lumOff val="25000"/>
                  </a:schemeClr>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Calibri" pitchFamily="34" charset="0"/>
              <a:buNone/>
              <a:defRPr sz="2000" kern="1200">
                <a:solidFill>
                  <a:schemeClr val="tx1">
                    <a:lumMod val="75000"/>
                    <a:lumOff val="25000"/>
                  </a:schemeClr>
                </a:solidFill>
                <a:latin typeface="+mn-lt"/>
                <a:ea typeface="+mn-ea"/>
                <a:cs typeface="+mn-cs"/>
              </a:defRPr>
            </a:lvl9pPr>
          </a:lstStyle>
          <a:p>
            <a:pPr algn="ctr">
              <a:lnSpc>
                <a:spcPct val="100000"/>
              </a:lnSpc>
            </a:pPr>
            <a:r>
              <a:rPr lang="en-US" sz="1400" dirty="0">
                <a:solidFill>
                  <a:srgbClr val="002060"/>
                </a:solidFill>
                <a:latin typeface="Berlin Sans FB Demi" panose="020E0802020502020306" pitchFamily="34" charset="0"/>
              </a:rPr>
              <a:t>University of Basrah                Al-zahraa medical college</a:t>
            </a:r>
          </a:p>
        </p:txBody>
      </p:sp>
      <p:sp>
        <p:nvSpPr>
          <p:cNvPr id="9" name="Rectangle 8"/>
          <p:cNvSpPr/>
          <p:nvPr/>
        </p:nvSpPr>
        <p:spPr>
          <a:xfrm>
            <a:off x="0" y="6400800"/>
            <a:ext cx="9144000" cy="454890"/>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a:solidFill>
              <a:srgbClr val="002060"/>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45429" y="0"/>
            <a:ext cx="759825" cy="742017"/>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84623" y="6363057"/>
            <a:ext cx="459377" cy="459377"/>
          </a:xfrm>
          <a:prstGeom prst="rect">
            <a:avLst/>
          </a:prstGeom>
        </p:spPr>
      </p:pic>
      <p:sp>
        <p:nvSpPr>
          <p:cNvPr id="2" name="Rectangle 1"/>
          <p:cNvSpPr/>
          <p:nvPr/>
        </p:nvSpPr>
        <p:spPr>
          <a:xfrm>
            <a:off x="459025" y="2052733"/>
            <a:ext cx="8332631" cy="2246769"/>
          </a:xfrm>
          <a:prstGeom prst="rect">
            <a:avLst/>
          </a:prstGeom>
        </p:spPr>
        <p:txBody>
          <a:bodyPr wrap="square">
            <a:spAutoFit/>
          </a:bodyPr>
          <a:lstStyle/>
          <a:p>
            <a:pPr marL="457200" lvl="0" indent="-457200">
              <a:buFont typeface="+mj-lt"/>
              <a:buAutoNum type="arabicPeriod"/>
            </a:pPr>
            <a:r>
              <a:rPr lang="en-US" sz="2800" b="1" dirty="0">
                <a:solidFill>
                  <a:srgbClr val="C00000"/>
                </a:solidFill>
              </a:rPr>
              <a:t>Communication Skills. </a:t>
            </a:r>
          </a:p>
          <a:p>
            <a:pPr marL="457200" lvl="0" indent="-457200">
              <a:buFont typeface="+mj-lt"/>
              <a:buAutoNum type="arabicPeriod"/>
            </a:pPr>
            <a:endParaRPr lang="en-US" sz="2800" b="1" dirty="0">
              <a:solidFill>
                <a:srgbClr val="C00000"/>
              </a:solidFill>
            </a:endParaRPr>
          </a:p>
          <a:p>
            <a:pPr marL="457200" lvl="0" indent="-457200">
              <a:buFont typeface="+mj-lt"/>
              <a:buAutoNum type="arabicPeriod"/>
            </a:pPr>
            <a:r>
              <a:rPr lang="en-US" sz="2800" b="1" dirty="0">
                <a:solidFill>
                  <a:srgbClr val="C00000"/>
                </a:solidFill>
              </a:rPr>
              <a:t>History taking and Physical Examination. </a:t>
            </a:r>
          </a:p>
          <a:p>
            <a:pPr marL="457200" lvl="0" indent="-457200">
              <a:buFont typeface="+mj-lt"/>
              <a:buAutoNum type="arabicPeriod"/>
            </a:pPr>
            <a:endParaRPr lang="en-US" sz="2800" b="1" dirty="0">
              <a:solidFill>
                <a:srgbClr val="C00000"/>
              </a:solidFill>
            </a:endParaRPr>
          </a:p>
          <a:p>
            <a:pPr marL="457200" lvl="0" indent="-457200">
              <a:buFont typeface="+mj-lt"/>
              <a:buAutoNum type="arabicPeriod"/>
            </a:pPr>
            <a:r>
              <a:rPr lang="en-US" sz="2800" b="1" dirty="0">
                <a:solidFill>
                  <a:srgbClr val="C00000"/>
                </a:solidFill>
              </a:rPr>
              <a:t>Clinical Practice Component (CPC).</a:t>
            </a:r>
          </a:p>
        </p:txBody>
      </p:sp>
      <p:sp>
        <p:nvSpPr>
          <p:cNvPr id="3" name="Rectangle 2"/>
          <p:cNvSpPr/>
          <p:nvPr/>
        </p:nvSpPr>
        <p:spPr>
          <a:xfrm>
            <a:off x="2734214" y="1095795"/>
            <a:ext cx="3782254" cy="523220"/>
          </a:xfrm>
          <a:prstGeom prst="rect">
            <a:avLst/>
          </a:prstGeom>
        </p:spPr>
        <p:txBody>
          <a:bodyPr wrap="none">
            <a:spAutoFit/>
          </a:bodyPr>
          <a:lstStyle/>
          <a:p>
            <a:r>
              <a:rPr lang="en-US" sz="2800" b="1" dirty="0">
                <a:solidFill>
                  <a:srgbClr val="740000"/>
                </a:solidFill>
              </a:rPr>
              <a:t>MODULE COMPONENTS</a:t>
            </a:r>
            <a:endParaRPr lang="en-US" sz="2800" dirty="0">
              <a:solidFill>
                <a:srgbClr val="740000"/>
              </a:solidFill>
            </a:endParaRPr>
          </a:p>
        </p:txBody>
      </p:sp>
    </p:spTree>
    <p:extLst>
      <p:ext uri="{BB962C8B-B14F-4D97-AF65-F5344CB8AC3E}">
        <p14:creationId xmlns:p14="http://schemas.microsoft.com/office/powerpoint/2010/main" val="11125318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2058</TotalTime>
  <Words>961</Words>
  <Application>Microsoft Office PowerPoint</Application>
  <PresentationFormat>On-screen Show (4:3)</PresentationFormat>
  <Paragraphs>136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Berlin Sans FB Demi</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rg-adguard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haithem ali</cp:lastModifiedBy>
  <cp:revision>55</cp:revision>
  <dcterms:created xsi:type="dcterms:W3CDTF">2018-09-07T18:41:02Z</dcterms:created>
  <dcterms:modified xsi:type="dcterms:W3CDTF">2021-04-23T19:00:12Z</dcterms:modified>
</cp:coreProperties>
</file>